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145707600" r:id="rId2"/>
    <p:sldId id="2145707605" r:id="rId3"/>
    <p:sldId id="2147483216" r:id="rId4"/>
    <p:sldId id="2147483235" r:id="rId5"/>
    <p:sldId id="2147483225" r:id="rId6"/>
    <p:sldId id="2147483218" r:id="rId7"/>
    <p:sldId id="2147483231" r:id="rId8"/>
    <p:sldId id="2147483224" r:id="rId9"/>
    <p:sldId id="2147483229" r:id="rId10"/>
    <p:sldId id="214748321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64758-A1D0-4E7A-B855-62C4131FB2C8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D1338-2359-4E8B-A3D3-2951C90111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36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7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16AE9-AE37-C0A1-C5CA-2F48EB298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9A47865-5AFA-3039-85BC-DEB28217F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3FE7A3-9DB4-1BAA-37B9-A3B0F4AA9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060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295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046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046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152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79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059819" y="-2187933"/>
            <a:ext cx="9684400" cy="9684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04000" y="1355555"/>
            <a:ext cx="53936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067">
                <a:solidFill>
                  <a:schemeClr val="accent2"/>
                </a:solidFill>
                <a:latin typeface="+mj-l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9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04000" y="4062521"/>
            <a:ext cx="34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133">
                <a:solidFill>
                  <a:schemeClr val="accent2"/>
                </a:solidFill>
                <a:latin typeface="+mn-l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9625133" y="-2935400"/>
            <a:ext cx="4500000" cy="45000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661BBBF-CF85-D841-9FDD-CFD20D4A3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3427" y="1715489"/>
            <a:ext cx="2604973" cy="34038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D1BA4EC-C9F6-6C40-9209-526D4131A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5861" y="5756877"/>
            <a:ext cx="869273" cy="880737"/>
          </a:xfrm>
          <a:prstGeom prst="rect">
            <a:avLst/>
          </a:prstGeom>
        </p:spPr>
      </p:pic>
      <p:sp>
        <p:nvSpPr>
          <p:cNvPr id="13" name="Google Shape;244;p37">
            <a:extLst>
              <a:ext uri="{FF2B5EF4-FFF2-40B4-BE49-F238E27FC236}">
                <a16:creationId xmlns:a16="http://schemas.microsoft.com/office/drawing/2014/main" id="{901B0D84-9CDF-7241-9D97-01567AC4E5B6}"/>
              </a:ext>
            </a:extLst>
          </p:cNvPr>
          <p:cNvSpPr txBox="1"/>
          <p:nvPr userDrawn="1"/>
        </p:nvSpPr>
        <p:spPr>
          <a:xfrm>
            <a:off x="5353055" y="5663093"/>
            <a:ext cx="5652805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Funded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by the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European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Union.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Views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and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opinions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expressed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are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however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those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of the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author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(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s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)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only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and do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not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necessarily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reflect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those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of the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European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Union.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Neither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the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European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Union can be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held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responsible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for </a:t>
            </a:r>
            <a:r>
              <a:rPr lang="it-IT" sz="1067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them</a:t>
            </a:r>
            <a:r>
              <a:rPr lang="it-IT" sz="1067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.</a:t>
            </a:r>
            <a:endParaRPr sz="1067" b="1" i="1">
              <a:solidFill>
                <a:schemeClr val="tx1"/>
              </a:solidFill>
              <a:latin typeface="+mn-lt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7870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932955" y="2160167"/>
            <a:ext cx="309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800" b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2"/>
          </p:nvPr>
        </p:nvSpPr>
        <p:spPr>
          <a:xfrm>
            <a:off x="1670555" y="2785651"/>
            <a:ext cx="236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n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8159433" y="2160151"/>
            <a:ext cx="309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800" b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4"/>
          </p:nvPr>
        </p:nvSpPr>
        <p:spPr>
          <a:xfrm>
            <a:off x="8159433" y="2785651"/>
            <a:ext cx="236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n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932955" y="4280900"/>
            <a:ext cx="309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800" b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1670555" y="4906384"/>
            <a:ext cx="236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n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hasCustomPrompt="1"/>
          </p:nvPr>
        </p:nvSpPr>
        <p:spPr>
          <a:xfrm>
            <a:off x="4293084" y="2451629"/>
            <a:ext cx="1556000" cy="95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7" hasCustomPrompt="1"/>
          </p:nvPr>
        </p:nvSpPr>
        <p:spPr>
          <a:xfrm>
            <a:off x="6342817" y="2451691"/>
            <a:ext cx="1556000" cy="95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8" hasCustomPrompt="1"/>
          </p:nvPr>
        </p:nvSpPr>
        <p:spPr>
          <a:xfrm>
            <a:off x="4293151" y="4572363"/>
            <a:ext cx="1556000" cy="95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/>
          <p:nvPr/>
        </p:nvSpPr>
        <p:spPr>
          <a:xfrm>
            <a:off x="-572533" y="-1333533"/>
            <a:ext cx="2193600" cy="2193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3"/>
          <p:cNvSpPr/>
          <p:nvPr/>
        </p:nvSpPr>
        <p:spPr>
          <a:xfrm>
            <a:off x="10429035" y="5877300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9"/>
          </p:nvPr>
        </p:nvSpPr>
        <p:spPr>
          <a:xfrm>
            <a:off x="8159433" y="4259600"/>
            <a:ext cx="309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800" b="1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3"/>
          </p:nvPr>
        </p:nvSpPr>
        <p:spPr>
          <a:xfrm>
            <a:off x="8159433" y="4885100"/>
            <a:ext cx="236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n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4" hasCustomPrompt="1"/>
          </p:nvPr>
        </p:nvSpPr>
        <p:spPr>
          <a:xfrm>
            <a:off x="6342817" y="4572357"/>
            <a:ext cx="1556000" cy="95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5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n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C465F19-C5C2-A24D-B39B-1B7C944E8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5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/>
          <p:nvPr/>
        </p:nvSpPr>
        <p:spPr>
          <a:xfrm>
            <a:off x="2827100" y="-1847733"/>
            <a:ext cx="10829600" cy="1082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6481033" y="4285867"/>
            <a:ext cx="4096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4636900" y="2062433"/>
            <a:ext cx="5941200" cy="19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521572" y="4545167"/>
            <a:ext cx="4506400" cy="4506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4"/>
          <p:cNvSpPr/>
          <p:nvPr/>
        </p:nvSpPr>
        <p:spPr>
          <a:xfrm>
            <a:off x="-1089967" y="682533"/>
            <a:ext cx="5232400" cy="52324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A4E8268-6300-8840-BB66-A433BFAC9D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94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1705908" y="2480867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2"/>
          </p:nvPr>
        </p:nvSpPr>
        <p:spPr>
          <a:xfrm>
            <a:off x="4948388" y="2480867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3"/>
          </p:nvPr>
        </p:nvSpPr>
        <p:spPr>
          <a:xfrm>
            <a:off x="8190900" y="248087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4"/>
          </p:nvPr>
        </p:nvSpPr>
        <p:spPr>
          <a:xfrm>
            <a:off x="1705900" y="4722807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5"/>
          </p:nvPr>
        </p:nvSpPr>
        <p:spPr>
          <a:xfrm>
            <a:off x="4948400" y="4722807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6"/>
          </p:nvPr>
        </p:nvSpPr>
        <p:spPr>
          <a:xfrm>
            <a:off x="8190900" y="4722805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7"/>
          </p:nvPr>
        </p:nvSpPr>
        <p:spPr>
          <a:xfrm>
            <a:off x="1705917" y="3018872"/>
            <a:ext cx="2295200" cy="8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8"/>
          </p:nvPr>
        </p:nvSpPr>
        <p:spPr>
          <a:xfrm>
            <a:off x="4948400" y="3018872"/>
            <a:ext cx="2295200" cy="8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9"/>
          </p:nvPr>
        </p:nvSpPr>
        <p:spPr>
          <a:xfrm>
            <a:off x="8190900" y="3018872"/>
            <a:ext cx="2295200" cy="8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13"/>
          </p:nvPr>
        </p:nvSpPr>
        <p:spPr>
          <a:xfrm>
            <a:off x="1705908" y="5259003"/>
            <a:ext cx="2295200" cy="8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4"/>
          </p:nvPr>
        </p:nvSpPr>
        <p:spPr>
          <a:xfrm>
            <a:off x="4948400" y="5259003"/>
            <a:ext cx="2295200" cy="8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15"/>
          </p:nvPr>
        </p:nvSpPr>
        <p:spPr>
          <a:xfrm>
            <a:off x="8190900" y="5259003"/>
            <a:ext cx="2295200" cy="8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/>
          <p:nvPr/>
        </p:nvSpPr>
        <p:spPr>
          <a:xfrm>
            <a:off x="-785899" y="5514833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6"/>
          <p:cNvSpPr/>
          <p:nvPr/>
        </p:nvSpPr>
        <p:spPr>
          <a:xfrm>
            <a:off x="10848100" y="-841000"/>
            <a:ext cx="2193600" cy="2193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B6F5D8C-FB31-5840-94E2-50D3E92F7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67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subTitle" idx="1"/>
          </p:nvPr>
        </p:nvSpPr>
        <p:spPr>
          <a:xfrm>
            <a:off x="1445633" y="4095800"/>
            <a:ext cx="2436000" cy="4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 sz="2800" b="1"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2"/>
          </p:nvPr>
        </p:nvSpPr>
        <p:spPr>
          <a:xfrm>
            <a:off x="4878000" y="4095800"/>
            <a:ext cx="2436000" cy="4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 sz="2800" b="1"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3"/>
          </p:nvPr>
        </p:nvSpPr>
        <p:spPr>
          <a:xfrm>
            <a:off x="8329167" y="4067200"/>
            <a:ext cx="24360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 sz="2800" b="1"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4"/>
          </p:nvPr>
        </p:nvSpPr>
        <p:spPr>
          <a:xfrm>
            <a:off x="1445633" y="4653309"/>
            <a:ext cx="24360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5"/>
          </p:nvPr>
        </p:nvSpPr>
        <p:spPr>
          <a:xfrm>
            <a:off x="4878000" y="4653309"/>
            <a:ext cx="24360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6"/>
          </p:nvPr>
        </p:nvSpPr>
        <p:spPr>
          <a:xfrm>
            <a:off x="8329167" y="4653309"/>
            <a:ext cx="24360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-572533" y="-1333533"/>
            <a:ext cx="2193600" cy="2193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7"/>
          <p:cNvSpPr/>
          <p:nvPr/>
        </p:nvSpPr>
        <p:spPr>
          <a:xfrm>
            <a:off x="10429035" y="5877300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7"/>
          <p:cNvSpPr/>
          <p:nvPr/>
        </p:nvSpPr>
        <p:spPr>
          <a:xfrm>
            <a:off x="11327700" y="3606167"/>
            <a:ext cx="4414400" cy="44144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7"/>
          <p:cNvSpPr txBox="1">
            <a:spLocks noGrp="1"/>
          </p:cNvSpPr>
          <p:nvPr>
            <p:ph type="title" hasCustomPrompt="1"/>
          </p:nvPr>
        </p:nvSpPr>
        <p:spPr>
          <a:xfrm>
            <a:off x="5064600" y="2341540"/>
            <a:ext cx="2081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5733" b="1">
                <a:solidFill>
                  <a:srgbClr val="FFFFFF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r>
              <a:t>xx%</a:t>
            </a:r>
          </a:p>
        </p:txBody>
      </p:sp>
      <p:sp>
        <p:nvSpPr>
          <p:cNvPr id="124" name="Google Shape;124;p17"/>
          <p:cNvSpPr txBox="1">
            <a:spLocks noGrp="1"/>
          </p:cNvSpPr>
          <p:nvPr>
            <p:ph type="title" idx="7" hasCustomPrompt="1"/>
          </p:nvPr>
        </p:nvSpPr>
        <p:spPr>
          <a:xfrm>
            <a:off x="8506367" y="2341540"/>
            <a:ext cx="2081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5733" b="1">
                <a:solidFill>
                  <a:srgbClr val="FFFFFF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r>
              <a:t>xx%</a:t>
            </a:r>
          </a:p>
        </p:txBody>
      </p:sp>
      <p:sp>
        <p:nvSpPr>
          <p:cNvPr id="125" name="Google Shape;125;p17"/>
          <p:cNvSpPr txBox="1">
            <a:spLocks noGrp="1"/>
          </p:cNvSpPr>
          <p:nvPr>
            <p:ph type="title" idx="8" hasCustomPrompt="1"/>
          </p:nvPr>
        </p:nvSpPr>
        <p:spPr>
          <a:xfrm>
            <a:off x="1622833" y="2341540"/>
            <a:ext cx="2081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5733" b="1">
                <a:solidFill>
                  <a:srgbClr val="FFFFFF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r>
              <a:t>xx%</a:t>
            </a: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 idx="9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C397D9B-F0C1-1544-9E7B-8227A15D1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12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/>
          <p:nvPr/>
        </p:nvSpPr>
        <p:spPr>
          <a:xfrm>
            <a:off x="10172633" y="5008367"/>
            <a:ext cx="3346400" cy="3346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8"/>
          <p:cNvSpPr/>
          <p:nvPr/>
        </p:nvSpPr>
        <p:spPr>
          <a:xfrm>
            <a:off x="-1112567" y="-1153700"/>
            <a:ext cx="2879600" cy="287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/>
          <p:nvPr/>
        </p:nvSpPr>
        <p:spPr>
          <a:xfrm>
            <a:off x="-1325500" y="5533033"/>
            <a:ext cx="2592400" cy="25924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8"/>
          <p:cNvSpPr/>
          <p:nvPr/>
        </p:nvSpPr>
        <p:spPr>
          <a:xfrm>
            <a:off x="10377500" y="2416100"/>
            <a:ext cx="3497200" cy="34972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31C84A2-3CC9-CD4E-9F5D-4621D58BF0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6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6096000" y="1053700"/>
            <a:ext cx="5102400" cy="12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1"/>
          </p:nvPr>
        </p:nvSpPr>
        <p:spPr>
          <a:xfrm>
            <a:off x="862333" y="5039567"/>
            <a:ext cx="3954400" cy="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2"/>
          </p:nvPr>
        </p:nvSpPr>
        <p:spPr>
          <a:xfrm>
            <a:off x="862333" y="2602200"/>
            <a:ext cx="3954400" cy="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3"/>
          </p:nvPr>
        </p:nvSpPr>
        <p:spPr>
          <a:xfrm>
            <a:off x="862333" y="4019667"/>
            <a:ext cx="3954400" cy="12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4"/>
          </p:nvPr>
        </p:nvSpPr>
        <p:spPr>
          <a:xfrm>
            <a:off x="862333" y="1570467"/>
            <a:ext cx="3954400" cy="12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5"/>
          </p:nvPr>
        </p:nvSpPr>
        <p:spPr>
          <a:xfrm>
            <a:off x="7328933" y="5039567"/>
            <a:ext cx="3954400" cy="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6"/>
          </p:nvPr>
        </p:nvSpPr>
        <p:spPr>
          <a:xfrm>
            <a:off x="7328933" y="4019667"/>
            <a:ext cx="3954400" cy="12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4396600" y="5666400"/>
            <a:ext cx="3398800" cy="3398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9"/>
          <p:cNvSpPr/>
          <p:nvPr/>
        </p:nvSpPr>
        <p:spPr>
          <a:xfrm>
            <a:off x="5579800" y="-4661900"/>
            <a:ext cx="8033200" cy="8033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EC31C2E-4B63-224E-9E87-59DE2EF4C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339" y="231228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2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body" idx="1"/>
          </p:nvPr>
        </p:nvSpPr>
        <p:spPr>
          <a:xfrm>
            <a:off x="5907133" y="2267267"/>
            <a:ext cx="4552400" cy="3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+mn-lt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/>
          <p:nvPr/>
        </p:nvSpPr>
        <p:spPr>
          <a:xfrm flipH="1">
            <a:off x="-552932" y="-825533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0"/>
          <p:cNvSpPr/>
          <p:nvPr/>
        </p:nvSpPr>
        <p:spPr>
          <a:xfrm flipH="1">
            <a:off x="10678035" y="5678733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2D4E0AE-0ACB-4947-B85E-0BE9D9C891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86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/>
          <p:nvPr/>
        </p:nvSpPr>
        <p:spPr>
          <a:xfrm flipH="1">
            <a:off x="10902535" y="-1252467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/>
          <p:nvPr/>
        </p:nvSpPr>
        <p:spPr>
          <a:xfrm flipH="1">
            <a:off x="-1352532" y="5701767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5414E7-2E61-A046-ADD7-D4A218D98F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79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/>
          <p:nvPr/>
        </p:nvSpPr>
        <p:spPr>
          <a:xfrm flipH="1">
            <a:off x="-552932" y="-825533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2"/>
          <p:cNvSpPr/>
          <p:nvPr/>
        </p:nvSpPr>
        <p:spPr>
          <a:xfrm flipH="1">
            <a:off x="10678035" y="5678733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A06AB8-64B6-5A42-93AC-CAEF07A785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70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/>
          <p:nvPr/>
        </p:nvSpPr>
        <p:spPr>
          <a:xfrm>
            <a:off x="-552932" y="5678733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10793468" y="-1262900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47DB8A-71D8-4247-A83A-DD13D5159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5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486267" y="-1847733"/>
            <a:ext cx="10829600" cy="108296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08003" y="868364"/>
            <a:ext cx="2106800" cy="1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880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807991" y="2510700"/>
            <a:ext cx="50740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133">
                <a:solidFill>
                  <a:schemeClr val="dk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807991" y="3738233"/>
            <a:ext cx="36832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latin typeface="+mn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4274339" y="5026900"/>
            <a:ext cx="4506400" cy="4506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0163067" y="-1661000"/>
            <a:ext cx="2866400" cy="28664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-1047332" y="5489467"/>
            <a:ext cx="2998000" cy="29980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129F6C2-F089-2F4F-8BAA-EC5BCB6CD2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54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/>
        </p:nvSpPr>
        <p:spPr>
          <a:xfrm>
            <a:off x="10942568" y="-825533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4"/>
          <p:cNvSpPr/>
          <p:nvPr/>
        </p:nvSpPr>
        <p:spPr>
          <a:xfrm>
            <a:off x="-1112565" y="-825533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C62EA43-F6A7-524D-82FC-6679673AD0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03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/>
          <p:nvPr/>
        </p:nvSpPr>
        <p:spPr>
          <a:xfrm>
            <a:off x="10942568" y="-1402900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5"/>
          <p:cNvSpPr/>
          <p:nvPr/>
        </p:nvSpPr>
        <p:spPr>
          <a:xfrm>
            <a:off x="-1112565" y="-1402900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CF61016-DC1F-8D46-80E2-FDEC6658D2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9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 hasCustomPrompt="1"/>
          </p:nvPr>
        </p:nvSpPr>
        <p:spPr>
          <a:xfrm>
            <a:off x="6421487" y="2846567"/>
            <a:ext cx="2464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667"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170" name="Google Shape;170;p26"/>
          <p:cNvSpPr txBox="1">
            <a:spLocks noGrp="1"/>
          </p:cNvSpPr>
          <p:nvPr>
            <p:ph type="title" idx="2" hasCustomPrompt="1"/>
          </p:nvPr>
        </p:nvSpPr>
        <p:spPr>
          <a:xfrm>
            <a:off x="3367453" y="3136100"/>
            <a:ext cx="2464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4400"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171" name="Google Shape;171;p26"/>
          <p:cNvSpPr txBox="1">
            <a:spLocks noGrp="1"/>
          </p:cNvSpPr>
          <p:nvPr>
            <p:ph type="subTitle" idx="1"/>
          </p:nvPr>
        </p:nvSpPr>
        <p:spPr>
          <a:xfrm>
            <a:off x="6421653" y="4809367"/>
            <a:ext cx="24644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subTitle" idx="3"/>
          </p:nvPr>
        </p:nvSpPr>
        <p:spPr>
          <a:xfrm>
            <a:off x="3367453" y="4809367"/>
            <a:ext cx="24644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6"/>
          <p:cNvSpPr/>
          <p:nvPr/>
        </p:nvSpPr>
        <p:spPr>
          <a:xfrm>
            <a:off x="9644372" y="5846100"/>
            <a:ext cx="4506400" cy="4506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6"/>
          <p:cNvSpPr/>
          <p:nvPr/>
        </p:nvSpPr>
        <p:spPr>
          <a:xfrm>
            <a:off x="8246733" y="5965567"/>
            <a:ext cx="2762400" cy="27624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26"/>
          <p:cNvSpPr/>
          <p:nvPr/>
        </p:nvSpPr>
        <p:spPr>
          <a:xfrm>
            <a:off x="-2306928" y="-2920867"/>
            <a:ext cx="4506400" cy="4506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26"/>
          <p:cNvSpPr/>
          <p:nvPr/>
        </p:nvSpPr>
        <p:spPr>
          <a:xfrm>
            <a:off x="-1391500" y="438833"/>
            <a:ext cx="2762400" cy="27624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6"/>
          <p:cNvSpPr txBox="1">
            <a:spLocks noGrp="1"/>
          </p:cNvSpPr>
          <p:nvPr>
            <p:ph type="title" idx="4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CD87C40-D797-084A-B598-E0C01FC7B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07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subTitle" idx="1"/>
          </p:nvPr>
        </p:nvSpPr>
        <p:spPr>
          <a:xfrm>
            <a:off x="6479200" y="3048500"/>
            <a:ext cx="3908400" cy="2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n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10354033" y="5129600"/>
            <a:ext cx="2762400" cy="2762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1553600" y="596133"/>
            <a:ext cx="908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7"/>
          <p:cNvSpPr/>
          <p:nvPr/>
        </p:nvSpPr>
        <p:spPr>
          <a:xfrm>
            <a:off x="1837961" y="-5902292"/>
            <a:ext cx="8516000" cy="8516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21F6B35-6CF2-4449-8C23-A0DC4AB0C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45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/>
          <p:nvPr/>
        </p:nvSpPr>
        <p:spPr>
          <a:xfrm>
            <a:off x="-3366365" y="-1098600"/>
            <a:ext cx="9461600" cy="946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807991" y="1479633"/>
            <a:ext cx="40928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subTitle" idx="1"/>
          </p:nvPr>
        </p:nvSpPr>
        <p:spPr>
          <a:xfrm>
            <a:off x="807992" y="4023855"/>
            <a:ext cx="40928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8"/>
          <p:cNvSpPr/>
          <p:nvPr/>
        </p:nvSpPr>
        <p:spPr>
          <a:xfrm>
            <a:off x="3523232" y="-2097867"/>
            <a:ext cx="4092800" cy="4092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8"/>
          <p:cNvSpPr/>
          <p:nvPr/>
        </p:nvSpPr>
        <p:spPr>
          <a:xfrm>
            <a:off x="2717800" y="5796267"/>
            <a:ext cx="3812800" cy="38128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7D70CB5-EA70-DD4F-A394-4492BF60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69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2139167" y="2054200"/>
            <a:ext cx="7913600" cy="31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+mj-lt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29"/>
          <p:cNvSpPr/>
          <p:nvPr/>
        </p:nvSpPr>
        <p:spPr>
          <a:xfrm>
            <a:off x="-572533" y="-1333533"/>
            <a:ext cx="2193600" cy="2193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29"/>
          <p:cNvSpPr/>
          <p:nvPr/>
        </p:nvSpPr>
        <p:spPr>
          <a:xfrm>
            <a:off x="9807072" y="3996733"/>
            <a:ext cx="4976400" cy="49764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29"/>
          <p:cNvSpPr/>
          <p:nvPr/>
        </p:nvSpPr>
        <p:spPr>
          <a:xfrm>
            <a:off x="-1507235" y="4970000"/>
            <a:ext cx="3646400" cy="3646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9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520E5E-476D-EE42-BC29-4C851417E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4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/>
          <p:nvPr/>
        </p:nvSpPr>
        <p:spPr>
          <a:xfrm flipH="1">
            <a:off x="5253580" y="-1847733"/>
            <a:ext cx="10829600" cy="1082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0"/>
          <p:cNvSpPr txBox="1">
            <a:spLocks noGrp="1"/>
          </p:cNvSpPr>
          <p:nvPr>
            <p:ph type="title" hasCustomPrompt="1"/>
          </p:nvPr>
        </p:nvSpPr>
        <p:spPr>
          <a:xfrm>
            <a:off x="8128300" y="1115832"/>
            <a:ext cx="2346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None/>
              <a:defRPr sz="8800">
                <a:solidFill>
                  <a:srgbClr val="FFFFFF"/>
                </a:solidFill>
                <a:latin typeface="+mj-l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198" name="Google Shape;198;p30"/>
          <p:cNvSpPr txBox="1">
            <a:spLocks noGrp="1"/>
          </p:cNvSpPr>
          <p:nvPr>
            <p:ph type="title" idx="2"/>
          </p:nvPr>
        </p:nvSpPr>
        <p:spPr>
          <a:xfrm>
            <a:off x="5400167" y="2612300"/>
            <a:ext cx="50740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6133">
                <a:solidFill>
                  <a:schemeClr val="accent2"/>
                </a:solidFill>
                <a:latin typeface="+mj-l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subTitle" idx="1"/>
          </p:nvPr>
        </p:nvSpPr>
        <p:spPr>
          <a:xfrm>
            <a:off x="6790967" y="4757300"/>
            <a:ext cx="36832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  <a:latin typeface="+mj-l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30"/>
          <p:cNvSpPr/>
          <p:nvPr/>
        </p:nvSpPr>
        <p:spPr>
          <a:xfrm flipH="1">
            <a:off x="3479341" y="-3203933"/>
            <a:ext cx="4506400" cy="4506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0"/>
          <p:cNvSpPr/>
          <p:nvPr/>
        </p:nvSpPr>
        <p:spPr>
          <a:xfrm flipH="1">
            <a:off x="-1579655" y="5489467"/>
            <a:ext cx="2998000" cy="29980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0782456-01B0-A54C-A93A-B4F391749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61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/>
          <p:nvPr/>
        </p:nvSpPr>
        <p:spPr>
          <a:xfrm>
            <a:off x="-552932" y="5678733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1"/>
          <p:cNvSpPr/>
          <p:nvPr/>
        </p:nvSpPr>
        <p:spPr>
          <a:xfrm>
            <a:off x="10678035" y="-825533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F83774-06CB-F34C-AF99-DDE60C921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74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>
            <a:spLocks noGrp="1"/>
          </p:cNvSpPr>
          <p:nvPr>
            <p:ph type="subTitle" idx="1"/>
          </p:nvPr>
        </p:nvSpPr>
        <p:spPr>
          <a:xfrm>
            <a:off x="2064367" y="3758033"/>
            <a:ext cx="2090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subTitle" idx="2"/>
          </p:nvPr>
        </p:nvSpPr>
        <p:spPr>
          <a:xfrm>
            <a:off x="5020000" y="3758033"/>
            <a:ext cx="2090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dk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subTitle" idx="3"/>
          </p:nvPr>
        </p:nvSpPr>
        <p:spPr>
          <a:xfrm>
            <a:off x="8112833" y="3758033"/>
            <a:ext cx="18776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subTitle" idx="4"/>
          </p:nvPr>
        </p:nvSpPr>
        <p:spPr>
          <a:xfrm>
            <a:off x="1791767" y="4413485"/>
            <a:ext cx="263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subTitle" idx="5"/>
          </p:nvPr>
        </p:nvSpPr>
        <p:spPr>
          <a:xfrm>
            <a:off x="4758000" y="4413485"/>
            <a:ext cx="26148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subTitle" idx="6"/>
          </p:nvPr>
        </p:nvSpPr>
        <p:spPr>
          <a:xfrm>
            <a:off x="7703033" y="4413485"/>
            <a:ext cx="26972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2"/>
          <p:cNvSpPr/>
          <p:nvPr/>
        </p:nvSpPr>
        <p:spPr>
          <a:xfrm flipH="1">
            <a:off x="-552932" y="-825533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32"/>
          <p:cNvSpPr/>
          <p:nvPr/>
        </p:nvSpPr>
        <p:spPr>
          <a:xfrm flipH="1">
            <a:off x="10678035" y="5678733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825B2B9-92FB-A54B-8B17-8957413A3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41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1140333" y="2253600"/>
            <a:ext cx="3794000" cy="1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subTitle" idx="1"/>
          </p:nvPr>
        </p:nvSpPr>
        <p:spPr>
          <a:xfrm>
            <a:off x="1140333" y="3424100"/>
            <a:ext cx="4395600" cy="1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+mj-l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3"/>
          <p:cNvSpPr/>
          <p:nvPr/>
        </p:nvSpPr>
        <p:spPr>
          <a:xfrm flipH="1">
            <a:off x="6785997" y="-1847733"/>
            <a:ext cx="10829600" cy="1082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EA4824-BBED-1947-8DCC-68D99953B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-990979" y="5677000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6"/>
          <p:cNvSpPr/>
          <p:nvPr/>
        </p:nvSpPr>
        <p:spPr>
          <a:xfrm>
            <a:off x="10791601" y="-1191533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7BAC5B1-FBC8-A84B-B701-27C8FC356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64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7642967" y="2712915"/>
            <a:ext cx="3463600" cy="8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79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subTitle" idx="1"/>
          </p:nvPr>
        </p:nvSpPr>
        <p:spPr>
          <a:xfrm>
            <a:off x="6844233" y="3430133"/>
            <a:ext cx="4262400" cy="1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+mj-l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/>
          <p:nvPr/>
        </p:nvSpPr>
        <p:spPr>
          <a:xfrm flipH="1">
            <a:off x="-6274987" y="-1847733"/>
            <a:ext cx="10829600" cy="1082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E0E5D5-1E6D-3047-9BC7-E0E815323F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35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 txBox="1">
            <a:spLocks noGrp="1"/>
          </p:cNvSpPr>
          <p:nvPr>
            <p:ph type="title"/>
          </p:nvPr>
        </p:nvSpPr>
        <p:spPr>
          <a:xfrm>
            <a:off x="1140333" y="2699127"/>
            <a:ext cx="3542000" cy="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subTitle" idx="1"/>
          </p:nvPr>
        </p:nvSpPr>
        <p:spPr>
          <a:xfrm>
            <a:off x="1140333" y="3434000"/>
            <a:ext cx="4202800" cy="1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5"/>
          <p:cNvSpPr/>
          <p:nvPr/>
        </p:nvSpPr>
        <p:spPr>
          <a:xfrm flipH="1">
            <a:off x="7700397" y="-1847733"/>
            <a:ext cx="10829600" cy="1082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FFABC9-09EC-3C4B-8E89-78AB9DD7C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29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title" hasCustomPrompt="1"/>
          </p:nvPr>
        </p:nvSpPr>
        <p:spPr>
          <a:xfrm>
            <a:off x="5466633" y="3964667"/>
            <a:ext cx="1224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200" b="1">
                <a:solidFill>
                  <a:schemeClr val="lt2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r>
              <a:t>xx%</a:t>
            </a:r>
          </a:p>
        </p:txBody>
      </p:sp>
      <p:sp>
        <p:nvSpPr>
          <p:cNvPr id="230" name="Google Shape;230;p36"/>
          <p:cNvSpPr txBox="1">
            <a:spLocks noGrp="1"/>
          </p:cNvSpPr>
          <p:nvPr>
            <p:ph type="title" idx="2" hasCustomPrompt="1"/>
          </p:nvPr>
        </p:nvSpPr>
        <p:spPr>
          <a:xfrm>
            <a:off x="8159733" y="3964667"/>
            <a:ext cx="1224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200" b="1">
                <a:solidFill>
                  <a:schemeClr val="lt2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r>
              <a:t>xx%</a:t>
            </a:r>
          </a:p>
        </p:txBody>
      </p:sp>
      <p:sp>
        <p:nvSpPr>
          <p:cNvPr id="231" name="Google Shape;231;p36"/>
          <p:cNvSpPr txBox="1">
            <a:spLocks noGrp="1"/>
          </p:cNvSpPr>
          <p:nvPr>
            <p:ph type="title" idx="3" hasCustomPrompt="1"/>
          </p:nvPr>
        </p:nvSpPr>
        <p:spPr>
          <a:xfrm>
            <a:off x="2773533" y="3964667"/>
            <a:ext cx="1224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200" b="1">
                <a:solidFill>
                  <a:schemeClr val="lt2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r>
              <a:t>xx%</a:t>
            </a:r>
          </a:p>
        </p:txBody>
      </p:sp>
      <p:sp>
        <p:nvSpPr>
          <p:cNvPr id="232" name="Google Shape;232;p36"/>
          <p:cNvSpPr txBox="1">
            <a:spLocks noGrp="1"/>
          </p:cNvSpPr>
          <p:nvPr>
            <p:ph type="subTitle" idx="1"/>
          </p:nvPr>
        </p:nvSpPr>
        <p:spPr>
          <a:xfrm>
            <a:off x="2237933" y="5141529"/>
            <a:ext cx="22952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subTitle" idx="4"/>
          </p:nvPr>
        </p:nvSpPr>
        <p:spPr>
          <a:xfrm>
            <a:off x="4931033" y="5141529"/>
            <a:ext cx="22952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subTitle" idx="5"/>
          </p:nvPr>
        </p:nvSpPr>
        <p:spPr>
          <a:xfrm>
            <a:off x="7624133" y="5141529"/>
            <a:ext cx="22952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subTitle" idx="6"/>
          </p:nvPr>
        </p:nvSpPr>
        <p:spPr>
          <a:xfrm>
            <a:off x="1952933" y="4596180"/>
            <a:ext cx="28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800" b="1"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subTitle" idx="7"/>
          </p:nvPr>
        </p:nvSpPr>
        <p:spPr>
          <a:xfrm>
            <a:off x="4646033" y="4596180"/>
            <a:ext cx="28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800" b="1"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37" name="Google Shape;237;p36"/>
          <p:cNvSpPr txBox="1">
            <a:spLocks noGrp="1"/>
          </p:cNvSpPr>
          <p:nvPr>
            <p:ph type="subTitle" idx="8"/>
          </p:nvPr>
        </p:nvSpPr>
        <p:spPr>
          <a:xfrm>
            <a:off x="7339133" y="4596180"/>
            <a:ext cx="28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800" b="1">
                <a:latin typeface="+mj-lt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Font typeface="Nunito"/>
              <a:buNone/>
              <a:defRPr sz="2400" b="1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38" name="Google Shape;238;p36"/>
          <p:cNvSpPr/>
          <p:nvPr/>
        </p:nvSpPr>
        <p:spPr>
          <a:xfrm flipH="1">
            <a:off x="10476500" y="5514833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6"/>
          <p:cNvSpPr/>
          <p:nvPr/>
        </p:nvSpPr>
        <p:spPr>
          <a:xfrm flipH="1">
            <a:off x="-989099" y="5599033"/>
            <a:ext cx="2193600" cy="21936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36"/>
          <p:cNvSpPr txBox="1">
            <a:spLocks noGrp="1"/>
          </p:cNvSpPr>
          <p:nvPr>
            <p:ph type="title" idx="9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6"/>
          <p:cNvSpPr/>
          <p:nvPr/>
        </p:nvSpPr>
        <p:spPr>
          <a:xfrm flipH="1">
            <a:off x="-989100" y="-1123867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9955961-19CC-4548-BF80-119F6EACF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84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2396928" y="1202633"/>
            <a:ext cx="7398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400">
                <a:solidFill>
                  <a:schemeClr val="dk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4" name="Google Shape;244;p37"/>
          <p:cNvSpPr txBox="1"/>
          <p:nvPr/>
        </p:nvSpPr>
        <p:spPr>
          <a:xfrm>
            <a:off x="1722939" y="5350533"/>
            <a:ext cx="8730693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Funded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by the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European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Union.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Views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and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opinions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expressed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are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however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those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of the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author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(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s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)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only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and do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not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necessarily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reflect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those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of the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European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Union.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Neither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the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European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Union can be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held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responsible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 for </a:t>
            </a:r>
            <a:r>
              <a:rPr lang="it-IT" sz="1333" b="1" i="1" u="none" strike="noStrike" cap="none" err="1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them</a:t>
            </a:r>
            <a:r>
              <a:rPr lang="it-IT" sz="1333" b="1" i="1" u="none" strike="noStrike" cap="none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</a:rPr>
              <a:t>.</a:t>
            </a:r>
            <a:endParaRPr lang="en-US" sz="1333" b="1" i="1" u="none" strike="noStrike" cap="none">
              <a:solidFill>
                <a:schemeClr val="tx1"/>
              </a:solidFill>
              <a:latin typeface="+mn-lt"/>
              <a:ea typeface="Nunito"/>
              <a:cs typeface="Nunito"/>
              <a:sym typeface="Nunito"/>
            </a:endParaRPr>
          </a:p>
        </p:txBody>
      </p:sp>
      <p:sp>
        <p:nvSpPr>
          <p:cNvPr id="245" name="Google Shape;245;p37"/>
          <p:cNvSpPr txBox="1">
            <a:spLocks noGrp="1"/>
          </p:cNvSpPr>
          <p:nvPr>
            <p:ph type="subTitle" idx="1"/>
          </p:nvPr>
        </p:nvSpPr>
        <p:spPr>
          <a:xfrm>
            <a:off x="1120033" y="25086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+mn-lt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7"/>
          <p:cNvSpPr/>
          <p:nvPr/>
        </p:nvSpPr>
        <p:spPr>
          <a:xfrm flipH="1">
            <a:off x="10474835" y="5678733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7"/>
          <p:cNvSpPr/>
          <p:nvPr/>
        </p:nvSpPr>
        <p:spPr>
          <a:xfrm flipH="1">
            <a:off x="-756132" y="-825533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18D73C-E85E-DD4D-820E-4C00F336ED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424C27F-30A2-0247-9B47-84E60862A5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9209" y="4541855"/>
            <a:ext cx="798152" cy="8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5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>
            <a:spLocks noGrp="1"/>
          </p:cNvSpPr>
          <p:nvPr>
            <p:ph type="subTitle" idx="1"/>
          </p:nvPr>
        </p:nvSpPr>
        <p:spPr>
          <a:xfrm>
            <a:off x="3928733" y="3272100"/>
            <a:ext cx="1700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accent2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subTitle" idx="2"/>
          </p:nvPr>
        </p:nvSpPr>
        <p:spPr>
          <a:xfrm>
            <a:off x="6535317" y="3272100"/>
            <a:ext cx="1700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accent2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subTitle" idx="3"/>
          </p:nvPr>
        </p:nvSpPr>
        <p:spPr>
          <a:xfrm>
            <a:off x="1322067" y="3272100"/>
            <a:ext cx="1700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accent2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subTitle" idx="4"/>
          </p:nvPr>
        </p:nvSpPr>
        <p:spPr>
          <a:xfrm>
            <a:off x="9141917" y="3272100"/>
            <a:ext cx="1700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accent2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subTitle" idx="5"/>
          </p:nvPr>
        </p:nvSpPr>
        <p:spPr>
          <a:xfrm>
            <a:off x="3749084" y="3714633"/>
            <a:ext cx="20596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subTitle" idx="6"/>
          </p:nvPr>
        </p:nvSpPr>
        <p:spPr>
          <a:xfrm>
            <a:off x="6355717" y="3714633"/>
            <a:ext cx="20596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subTitle" idx="7"/>
          </p:nvPr>
        </p:nvSpPr>
        <p:spPr>
          <a:xfrm>
            <a:off x="1142467" y="3714633"/>
            <a:ext cx="20596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subTitle" idx="8"/>
          </p:nvPr>
        </p:nvSpPr>
        <p:spPr>
          <a:xfrm>
            <a:off x="8962317" y="3714633"/>
            <a:ext cx="20596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415600" y="59614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8"/>
          <p:cNvSpPr/>
          <p:nvPr/>
        </p:nvSpPr>
        <p:spPr>
          <a:xfrm flipH="1">
            <a:off x="-1365732" y="-927133"/>
            <a:ext cx="2362000" cy="2362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38"/>
          <p:cNvSpPr/>
          <p:nvPr/>
        </p:nvSpPr>
        <p:spPr>
          <a:xfrm flipH="1">
            <a:off x="10881235" y="5678733"/>
            <a:ext cx="2362000" cy="236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C3CA9B5-AB01-D74D-B2DF-1EF8C3D61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602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/>
          <p:nvPr/>
        </p:nvSpPr>
        <p:spPr>
          <a:xfrm flipH="1">
            <a:off x="-4654020" y="-1847733"/>
            <a:ext cx="10829600" cy="10829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39"/>
          <p:cNvSpPr/>
          <p:nvPr/>
        </p:nvSpPr>
        <p:spPr>
          <a:xfrm flipH="1">
            <a:off x="3479341" y="-3203933"/>
            <a:ext cx="4506400" cy="4506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9"/>
          <p:cNvSpPr/>
          <p:nvPr/>
        </p:nvSpPr>
        <p:spPr>
          <a:xfrm flipH="1">
            <a:off x="10309412" y="5489467"/>
            <a:ext cx="2998000" cy="29980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C7095A-163B-5649-9534-96CFAC11A8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917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92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/>
          <p:nvPr/>
        </p:nvSpPr>
        <p:spPr>
          <a:xfrm>
            <a:off x="-904267" y="5666400"/>
            <a:ext cx="3398800" cy="3398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0"/>
          <p:cNvSpPr/>
          <p:nvPr/>
        </p:nvSpPr>
        <p:spPr>
          <a:xfrm>
            <a:off x="5579800" y="-4333733"/>
            <a:ext cx="8033200" cy="8033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87D6508-C137-B840-AEAD-89B287C70B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73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45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dk2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89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585067" y="2151400"/>
            <a:ext cx="50220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7466"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915633" y="3500000"/>
            <a:ext cx="4360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+mn-lt"/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-1986161" y="-1959967"/>
            <a:ext cx="4506400" cy="4506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/>
          <p:nvPr/>
        </p:nvSpPr>
        <p:spPr>
          <a:xfrm>
            <a:off x="3842805" y="5594967"/>
            <a:ext cx="4506400" cy="4506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/>
          <p:nvPr/>
        </p:nvSpPr>
        <p:spPr>
          <a:xfrm>
            <a:off x="-1339200" y="915233"/>
            <a:ext cx="2762400" cy="27624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7"/>
          <p:cNvSpPr/>
          <p:nvPr/>
        </p:nvSpPr>
        <p:spPr>
          <a:xfrm>
            <a:off x="10354033" y="-1176767"/>
            <a:ext cx="2762400" cy="2762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A838A1B-CC49-DF4D-A478-806F813A75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339" y="231228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3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noFill/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552400" y="1804788"/>
            <a:ext cx="7087200" cy="25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96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/>
          <p:nvPr/>
        </p:nvSpPr>
        <p:spPr>
          <a:xfrm>
            <a:off x="4255601" y="5638067"/>
            <a:ext cx="3653200" cy="3653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8"/>
          <p:cNvSpPr/>
          <p:nvPr/>
        </p:nvSpPr>
        <p:spPr>
          <a:xfrm>
            <a:off x="10768300" y="-1309933"/>
            <a:ext cx="2762400" cy="2762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8"/>
          <p:cNvSpPr/>
          <p:nvPr/>
        </p:nvSpPr>
        <p:spPr>
          <a:xfrm>
            <a:off x="-2235933" y="-2326800"/>
            <a:ext cx="4383200" cy="4383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8A16DF9-9DE6-E343-A5AB-DD9DF42FC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339" y="231228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0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3254600" y="1988633"/>
            <a:ext cx="5682800" cy="12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>
                <a:solidFill>
                  <a:schemeClr val="accent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3254600" y="3157333"/>
            <a:ext cx="5682800" cy="17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accent2"/>
                </a:solidFill>
                <a:latin typeface="+mn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2218233" y="-2235033"/>
            <a:ext cx="4414400" cy="44144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9"/>
          <p:cNvSpPr/>
          <p:nvPr/>
        </p:nvSpPr>
        <p:spPr>
          <a:xfrm>
            <a:off x="10125833" y="-3466767"/>
            <a:ext cx="8033200" cy="8033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9"/>
          <p:cNvSpPr/>
          <p:nvPr/>
        </p:nvSpPr>
        <p:spPr>
          <a:xfrm>
            <a:off x="10215867" y="3461733"/>
            <a:ext cx="4414400" cy="44144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9"/>
          <p:cNvSpPr/>
          <p:nvPr/>
        </p:nvSpPr>
        <p:spPr>
          <a:xfrm>
            <a:off x="-5837033" y="3585567"/>
            <a:ext cx="8033200" cy="8033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7137C2-14AF-8145-B997-DDB3E89FB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8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1038733" y="904033"/>
            <a:ext cx="5084400" cy="1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CF6FF7-5ECF-9E4B-8CC0-2F10B82E41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339" y="231228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 hasCustomPrompt="1"/>
          </p:nvPr>
        </p:nvSpPr>
        <p:spPr>
          <a:xfrm>
            <a:off x="1464800" y="2160233"/>
            <a:ext cx="9262400" cy="17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>
                <a:solidFill>
                  <a:schemeClr val="dk1"/>
                </a:solidFill>
                <a:latin typeface="+mn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3832133" y="3796567"/>
            <a:ext cx="4527600" cy="9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>
                <a:latin typeface="+mn-lt"/>
              </a:defRPr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/>
          <p:nvPr/>
        </p:nvSpPr>
        <p:spPr>
          <a:xfrm flipH="1">
            <a:off x="10333433" y="-1835467"/>
            <a:ext cx="4506400" cy="4506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1"/>
          <p:cNvSpPr/>
          <p:nvPr/>
        </p:nvSpPr>
        <p:spPr>
          <a:xfrm flipH="1">
            <a:off x="782400" y="5517200"/>
            <a:ext cx="4506400" cy="4506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1"/>
          <p:cNvSpPr/>
          <p:nvPr/>
        </p:nvSpPr>
        <p:spPr>
          <a:xfrm flipH="1">
            <a:off x="11162005" y="1524233"/>
            <a:ext cx="2762400" cy="27624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11"/>
          <p:cNvSpPr/>
          <p:nvPr/>
        </p:nvSpPr>
        <p:spPr>
          <a:xfrm flipH="1">
            <a:off x="-507995" y="5636667"/>
            <a:ext cx="2762400" cy="27624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1"/>
          <p:cNvSpPr/>
          <p:nvPr/>
        </p:nvSpPr>
        <p:spPr>
          <a:xfrm flipH="1">
            <a:off x="-1189328" y="-1176767"/>
            <a:ext cx="2762400" cy="2762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4B37D37-A213-0244-8442-12A1812C9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" y="6091833"/>
            <a:ext cx="460967" cy="6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5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69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itolo 8">
            <a:extLst>
              <a:ext uri="{FF2B5EF4-FFF2-40B4-BE49-F238E27FC236}">
                <a16:creationId xmlns:a16="http://schemas.microsoft.com/office/drawing/2014/main" id="{1DBEB80B-3646-E44D-93D8-195C1DE76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843B90D-B6CE-F241-805B-099A71643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941261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1" i="0" u="none" strike="noStrike" cap="none" baseline="0">
          <a:solidFill>
            <a:schemeClr val="bg2"/>
          </a:solidFill>
          <a:latin typeface="Corbel" panose="020B0503020204020204" pitchFamily="34" charset="0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hyperlink" Target="https://www.europarl.europa.eu/news/en/headlines/society/20220331STO26411/boosting-data-sharing-in-the-eu-what-are-the-benefits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ata.europa.eu/en/publications/datastories/when-open-data-meets-data-spaces#:~:text=For%20a%20complementary%20definition%20of,framework%20of%20that%20data%20space%27.&amp;text=Data%20spaces%20exist%20around%20the%20world.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77;p45">
            <a:extLst>
              <a:ext uri="{FF2B5EF4-FFF2-40B4-BE49-F238E27FC236}">
                <a16:creationId xmlns:a16="http://schemas.microsoft.com/office/drawing/2014/main" id="{3EBC4A07-0D92-AA13-1571-63B5F2BAB89E}"/>
              </a:ext>
            </a:extLst>
          </p:cNvPr>
          <p:cNvSpPr txBox="1">
            <a:spLocks/>
          </p:cNvSpPr>
          <p:nvPr/>
        </p:nvSpPr>
        <p:spPr>
          <a:xfrm>
            <a:off x="5922784" y="282868"/>
            <a:ext cx="5817929" cy="287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 baseline="0">
                <a:solidFill>
                  <a:schemeClr val="bg2"/>
                </a:solidFill>
                <a:latin typeface="Corbel" panose="020B0503020204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en-GB" sz="4267" kern="0">
              <a:solidFill>
                <a:srgbClr val="45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Google Shape;278;p45"/>
          <p:cNvSpPr txBox="1">
            <a:spLocks/>
          </p:cNvSpPr>
          <p:nvPr/>
        </p:nvSpPr>
        <p:spPr>
          <a:xfrm>
            <a:off x="5922783" y="4942886"/>
            <a:ext cx="5441871" cy="8055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799" defTabSz="1219170"/>
            <a:r>
              <a:rPr lang="it-IT" sz="1867" kern="0">
                <a:solidFill>
                  <a:srgbClr val="39633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//SPEAKER NAME</a:t>
            </a:r>
          </a:p>
        </p:txBody>
      </p:sp>
      <p:pic>
        <p:nvPicPr>
          <p:cNvPr id="8" name="Immagine 7" descr="Immagine che contiene Elementi grafici, Carattere, grafica, cerchio&#10;&#10;Descrizione generata automaticamente">
            <a:extLst>
              <a:ext uri="{FF2B5EF4-FFF2-40B4-BE49-F238E27FC236}">
                <a16:creationId xmlns:a16="http://schemas.microsoft.com/office/drawing/2014/main" id="{14C3C55F-5EB7-DE41-DC00-DD80B06DB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61" y="287975"/>
            <a:ext cx="4402667" cy="574018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A71D71B-45CE-239D-BC69-111245288E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870" t="83821" r="1851" b="2716"/>
          <a:stretch/>
        </p:blipFill>
        <p:spPr>
          <a:xfrm>
            <a:off x="5922783" y="5817365"/>
            <a:ext cx="6129868" cy="923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B64745-7201-1C62-4F03-662EBF04656B}"/>
              </a:ext>
            </a:extLst>
          </p:cNvPr>
          <p:cNvSpPr txBox="1"/>
          <p:nvPr/>
        </p:nvSpPr>
        <p:spPr>
          <a:xfrm>
            <a:off x="5922783" y="510904"/>
            <a:ext cx="61298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5600" b="1" kern="0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Data-</a:t>
            </a:r>
            <a:r>
              <a:rPr lang="it-IT" sz="5600" b="1" kern="0" err="1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driven</a:t>
            </a:r>
            <a:r>
              <a:rPr lang="it-IT" sz="5600" b="1" kern="0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 </a:t>
            </a:r>
            <a:r>
              <a:rPr lang="it-IT" sz="5600" b="1" kern="0" err="1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applications</a:t>
            </a:r>
            <a:r>
              <a:rPr lang="it-IT" sz="5600" b="1" kern="0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 </a:t>
            </a:r>
            <a:r>
              <a:rPr lang="it-IT" sz="5600" b="1" kern="0" err="1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powered</a:t>
            </a:r>
            <a:r>
              <a:rPr lang="it-IT" sz="5600" b="1" kern="0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 by </a:t>
            </a:r>
            <a:r>
              <a:rPr lang="it-IT" sz="5600" b="1" kern="0">
                <a:solidFill>
                  <a:srgbClr val="91BA4F"/>
                </a:solidFill>
                <a:latin typeface="Corbel" panose="020B0503020204020204"/>
                <a:cs typeface="Arial"/>
                <a:sym typeface="Arial"/>
              </a:rPr>
              <a:t>Data Space</a:t>
            </a:r>
            <a:r>
              <a:rPr lang="it-IT" sz="5600" b="1" kern="0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: the CLARUS </a:t>
            </a:r>
            <a:r>
              <a:rPr lang="it-IT" sz="5600" b="1" kern="0" err="1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scenarios</a:t>
            </a:r>
            <a:r>
              <a:rPr lang="it-IT" sz="5600" b="1" kern="0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 </a:t>
            </a:r>
            <a:endParaRPr lang="en-GB" sz="5600" b="1" kern="0">
              <a:solidFill>
                <a:srgbClr val="283730"/>
              </a:solidFill>
              <a:latin typeface="Corbel" panose="020B050302020402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255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437F70-4505-21FD-AFB8-2ABF97AC7F3A}"/>
              </a:ext>
            </a:extLst>
          </p:cNvPr>
          <p:cNvSpPr txBox="1"/>
          <p:nvPr/>
        </p:nvSpPr>
        <p:spPr>
          <a:xfrm>
            <a:off x="3901502" y="2505669"/>
            <a:ext cx="43889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5600" b="1" kern="0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OPEN DISCUSSION</a:t>
            </a:r>
            <a:endParaRPr lang="en-GB" sz="1867" kern="0">
              <a:solidFill>
                <a:srgbClr val="28373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77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437F70-4505-21FD-AFB8-2ABF97AC7F3A}"/>
              </a:ext>
            </a:extLst>
          </p:cNvPr>
          <p:cNvSpPr txBox="1"/>
          <p:nvPr/>
        </p:nvSpPr>
        <p:spPr>
          <a:xfrm>
            <a:off x="3606316" y="1970280"/>
            <a:ext cx="49793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5600" b="1" kern="0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WHAT </a:t>
            </a:r>
            <a:r>
              <a:rPr lang="it-IT" sz="5600" b="1" kern="0">
                <a:solidFill>
                  <a:srgbClr val="FFFFFF"/>
                </a:solidFill>
                <a:latin typeface="Corbel" panose="020B0503020204020204"/>
                <a:cs typeface="Arial"/>
                <a:sym typeface="Arial"/>
              </a:rPr>
              <a:t>IS A </a:t>
            </a:r>
            <a:r>
              <a:rPr lang="it-IT" sz="5600" b="1" kern="0">
                <a:solidFill>
                  <a:srgbClr val="283730"/>
                </a:solidFill>
                <a:latin typeface="Corbel" panose="020B0503020204020204"/>
                <a:cs typeface="Arial"/>
                <a:sym typeface="Arial"/>
              </a:rPr>
              <a:t>DATA SPACE?</a:t>
            </a: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Immagine 2" descr="Immagine che contiene Elementi grafici, Carattere,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736AF6F3-BE20-DD1A-D08F-ED871323C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394" y="178677"/>
            <a:ext cx="1666671" cy="6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5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BA912D6-48A7-F941-9E37-0936686F4695}"/>
              </a:ext>
            </a:extLst>
          </p:cNvPr>
          <p:cNvSpPr txBox="1">
            <a:spLocks/>
          </p:cNvSpPr>
          <p:nvPr/>
        </p:nvSpPr>
        <p:spPr>
          <a:xfrm>
            <a:off x="415565" y="132904"/>
            <a:ext cx="11360800" cy="76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 baseline="0">
                <a:solidFill>
                  <a:schemeClr val="bg2"/>
                </a:solidFill>
                <a:latin typeface="Corbel" panose="020B0503020204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GB" sz="3200" kern="0">
                <a:solidFill>
                  <a:srgbClr val="396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 Data Sharing</a:t>
            </a:r>
          </a:p>
        </p:txBody>
      </p:sp>
      <p:pic>
        <p:nvPicPr>
          <p:cNvPr id="8" name="Immagine 7" descr="Immagine che contiene Elementi grafici, Carattere, grafica, cerchio&#10;&#10;Descrizione generata automaticamente">
            <a:extLst>
              <a:ext uri="{FF2B5EF4-FFF2-40B4-BE49-F238E27FC236}">
                <a16:creationId xmlns:a16="http://schemas.microsoft.com/office/drawing/2014/main" id="{14C3C55F-5EB7-DE41-DC00-DD80B06DB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277" y="5744142"/>
            <a:ext cx="718656" cy="93698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D467FC-CE81-FAEE-4960-CDD83A391C16}"/>
              </a:ext>
            </a:extLst>
          </p:cNvPr>
          <p:cNvSpPr txBox="1"/>
          <p:nvPr/>
        </p:nvSpPr>
        <p:spPr>
          <a:xfrm>
            <a:off x="7902575" y="6370639"/>
            <a:ext cx="2814639" cy="2540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225">
              <a:defRPr/>
            </a:pPr>
            <a:r>
              <a:rPr lang="it-IT" sz="1051">
                <a:solidFill>
                  <a:srgbClr val="39633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© PwC-Study on «Industrial Data Space»</a:t>
            </a:r>
            <a:endParaRPr lang="en-GB" sz="1051">
              <a:solidFill>
                <a:srgbClr val="396336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001BD152-4AE3-2931-CF33-E819D0E90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7" y="904875"/>
            <a:ext cx="7218363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ptos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ptos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9pPr>
          </a:lstStyle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33">
                <a:solidFill>
                  <a:srgbClr val="283730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Arial"/>
              </a:rPr>
              <a:t>80% Industrial Data is Never Used</a:t>
            </a:r>
          </a:p>
        </p:txBody>
      </p:sp>
      <p:sp>
        <p:nvSpPr>
          <p:cNvPr id="6" name="CuadroTexto 21">
            <a:extLst>
              <a:ext uri="{FF2B5EF4-FFF2-40B4-BE49-F238E27FC236}">
                <a16:creationId xmlns:a16="http://schemas.microsoft.com/office/drawing/2014/main" id="{22C0DDB6-9295-A563-C409-15B961F56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6389689"/>
            <a:ext cx="8728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ptos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ptos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9pPr>
          </a:lstStyle>
          <a:p>
            <a:pPr defTabSz="912791" fontAlgn="base">
              <a:spcBef>
                <a:spcPct val="0"/>
              </a:spcBef>
              <a:spcAft>
                <a:spcPct val="0"/>
              </a:spcAft>
            </a:pPr>
            <a:r>
              <a:rPr lang="es-ES" altLang="en-US" sz="900">
                <a:solidFill>
                  <a:srgbClr val="39633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https://www.europarl.europa.eu/news/en/headlines/society/20220331STO26411/boosting-data-sharing-in-the-eu-what-are-the-benefits</a:t>
            </a:r>
            <a:endParaRPr lang="es-ES" altLang="en-US" sz="900">
              <a:solidFill>
                <a:srgbClr val="396336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2791" fontAlgn="base">
              <a:spcBef>
                <a:spcPct val="0"/>
              </a:spcBef>
              <a:spcAft>
                <a:spcPct val="0"/>
              </a:spcAft>
            </a:pPr>
            <a:endParaRPr lang="es-ES" altLang="en-US" sz="1100">
              <a:solidFill>
                <a:srgbClr val="396336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uppo 62">
            <a:extLst>
              <a:ext uri="{FF2B5EF4-FFF2-40B4-BE49-F238E27FC236}">
                <a16:creationId xmlns:a16="http://schemas.microsoft.com/office/drawing/2014/main" id="{C95A014F-97EC-BC2B-D9C0-8DBDA945F1E8}"/>
              </a:ext>
            </a:extLst>
          </p:cNvPr>
          <p:cNvGrpSpPr>
            <a:grpSpLocks/>
          </p:cNvGrpSpPr>
          <p:nvPr/>
        </p:nvGrpSpPr>
        <p:grpSpPr bwMode="auto">
          <a:xfrm>
            <a:off x="868364" y="2036763"/>
            <a:ext cx="5227637" cy="3687763"/>
            <a:chOff x="867729" y="2036256"/>
            <a:chExt cx="5228271" cy="3688154"/>
          </a:xfrm>
        </p:grpSpPr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0CFA4FAE-5145-A11B-AA1A-430C272A839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360140"/>
              <a:ext cx="0" cy="2827638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ttangolo 2">
              <a:extLst>
                <a:ext uri="{FF2B5EF4-FFF2-40B4-BE49-F238E27FC236}">
                  <a16:creationId xmlns:a16="http://schemas.microsoft.com/office/drawing/2014/main" id="{CAC67568-8C8E-A5A3-10D1-413C89EF1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679" y="2099424"/>
              <a:ext cx="4018798" cy="574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455613" indent="-285750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·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9128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3700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Font di sistema regolare"/>
                <a:buChar char="○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8272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22844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6pPr>
              <a:lvl7pPr marL="27416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7pPr>
              <a:lvl8pPr marL="31988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8pPr>
              <a:lvl9pPr marL="36560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9pPr>
            </a:lstStyle>
            <a:p>
              <a:pPr defTabSz="912791" fontAlgn="base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</a:pPr>
              <a:r>
                <a:rPr lang="it-IT" altLang="en-US" sz="1867" err="1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Worry</a:t>
              </a:r>
              <a:r>
                <a:rPr lang="it-IT" altLang="en-US" sz="1867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it-IT" altLang="en-US" sz="1867" err="1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about</a:t>
              </a:r>
              <a:r>
                <a:rPr lang="it-IT" altLang="en-US" sz="1867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it-IT" altLang="en-US" sz="1867" err="1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uncovering</a:t>
              </a:r>
              <a:r>
                <a:rPr lang="it-IT" altLang="en-US" sz="1867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it-IT" altLang="en-US" sz="1867" err="1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valuable</a:t>
              </a:r>
              <a:r>
                <a:rPr lang="it-IT" altLang="en-US" sz="1867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data and trade secrets   </a:t>
              </a:r>
              <a:endParaRPr lang="en-US" altLang="en-US" sz="1867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Rettangolo 8">
              <a:extLst>
                <a:ext uri="{FF2B5EF4-FFF2-40B4-BE49-F238E27FC236}">
                  <a16:creationId xmlns:a16="http://schemas.microsoft.com/office/drawing/2014/main" id="{1BA8A264-8C23-2E08-5792-20A3BA26F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786" y="3203560"/>
              <a:ext cx="3992500" cy="287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455613" indent="-285750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·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9128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3700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Font di sistema regolare"/>
                <a:buChar char="○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8272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22844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6pPr>
              <a:lvl7pPr marL="27416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7pPr>
              <a:lvl8pPr marL="31988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8pPr>
              <a:lvl9pPr marL="36560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9pPr>
            </a:lstStyle>
            <a:p>
              <a:pPr defTabSz="912791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US" altLang="en-US" sz="1867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Fear of losing control over their data</a:t>
              </a:r>
            </a:p>
          </p:txBody>
        </p:sp>
        <p:sp>
          <p:nvSpPr>
            <p:cNvPr id="13" name="Rettangolo 11">
              <a:extLst>
                <a:ext uri="{FF2B5EF4-FFF2-40B4-BE49-F238E27FC236}">
                  <a16:creationId xmlns:a16="http://schemas.microsoft.com/office/drawing/2014/main" id="{2BDB985E-D4D8-87D2-7068-E4C98917E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679" y="4017429"/>
              <a:ext cx="4100737" cy="969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455613" indent="-285750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·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9128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3700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Font di sistema regolare"/>
                <a:buChar char="○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8272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22844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6pPr>
              <a:lvl7pPr marL="27416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7pPr>
              <a:lvl8pPr marL="31988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8pPr>
              <a:lvl9pPr marL="36560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9pPr>
            </a:lstStyle>
            <a:p>
              <a:pPr defTabSz="912791" fontAlgn="base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</a:pPr>
              <a:r>
                <a:rPr lang="en-US" altLang="en-US" sz="1867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Feeling inconsistent process and systems as (very) big barrier </a:t>
              </a:r>
            </a:p>
            <a:p>
              <a:pPr defTabSz="912791" fontAlgn="base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</a:pPr>
              <a:endParaRPr lang="it-IT" altLang="en-US" sz="2400" b="1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17A7A60B-26D3-5961-8094-A05CB5F09F6B}"/>
                </a:ext>
              </a:extLst>
            </p:cNvPr>
            <p:cNvSpPr/>
            <p:nvPr/>
          </p:nvSpPr>
          <p:spPr>
            <a:xfrm>
              <a:off x="867729" y="2036256"/>
              <a:ext cx="838302" cy="81606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25">
                <a:defRPr/>
              </a:pPr>
              <a:endParaRPr lang="en-GB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63E3077-460A-AE1A-8745-C9CA9828E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914" y="4908814"/>
              <a:ext cx="4100738" cy="667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9pPr>
            </a:lstStyle>
            <a:p>
              <a:pPr defTabSz="91279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867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Fear that platforms will not reach critical mass </a:t>
              </a: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7B0BCAD5-2666-6CE7-F900-5B9623B8C0E0}"/>
                </a:ext>
              </a:extLst>
            </p:cNvPr>
            <p:cNvSpPr/>
            <p:nvPr/>
          </p:nvSpPr>
          <p:spPr>
            <a:xfrm>
              <a:off x="867729" y="4908348"/>
              <a:ext cx="838302" cy="81606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25">
                <a:defRPr/>
              </a:pPr>
              <a:endParaRPr lang="en-GB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11D6C75C-F93A-ED89-AB33-ACA0FF50A4CE}"/>
                </a:ext>
              </a:extLst>
            </p:cNvPr>
            <p:cNvSpPr/>
            <p:nvPr/>
          </p:nvSpPr>
          <p:spPr>
            <a:xfrm>
              <a:off x="867729" y="2980918"/>
              <a:ext cx="838302" cy="814475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25">
                <a:defRPr/>
              </a:pPr>
              <a:endParaRPr lang="en-GB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E62A093F-DB22-C54C-1C22-2A5D2F356ED9}"/>
                </a:ext>
              </a:extLst>
            </p:cNvPr>
            <p:cNvSpPr/>
            <p:nvPr/>
          </p:nvSpPr>
          <p:spPr>
            <a:xfrm>
              <a:off x="867729" y="3930344"/>
              <a:ext cx="838302" cy="81606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25">
                <a:defRPr/>
              </a:pPr>
              <a:endParaRPr lang="en-GB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CasellaDiTesto 22">
              <a:extLst>
                <a:ext uri="{FF2B5EF4-FFF2-40B4-BE49-F238E27FC236}">
                  <a16:creationId xmlns:a16="http://schemas.microsoft.com/office/drawing/2014/main" id="{103D8364-EE1A-AA73-703A-D005AF942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354" y="2218323"/>
              <a:ext cx="732982" cy="420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9pPr>
            </a:lstStyle>
            <a:p>
              <a:pPr defTabSz="91279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133" b="1">
                  <a:solidFill>
                    <a:srgbClr val="6A8F2E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57%</a:t>
              </a:r>
            </a:p>
          </p:txBody>
        </p:sp>
        <p:sp>
          <p:nvSpPr>
            <p:cNvPr id="20" name="CasellaDiTesto 23">
              <a:extLst>
                <a:ext uri="{FF2B5EF4-FFF2-40B4-BE49-F238E27FC236}">
                  <a16:creationId xmlns:a16="http://schemas.microsoft.com/office/drawing/2014/main" id="{4D5B52D1-4BF4-C4CB-77EC-ECD85734F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354" y="3165836"/>
              <a:ext cx="732982" cy="420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9pPr>
            </a:lstStyle>
            <a:p>
              <a:pPr defTabSz="91279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133" b="1">
                  <a:solidFill>
                    <a:srgbClr val="6A8F2E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59%</a:t>
              </a:r>
            </a:p>
          </p:txBody>
        </p:sp>
        <p:sp>
          <p:nvSpPr>
            <p:cNvPr id="21" name="CasellaDiTesto 24">
              <a:extLst>
                <a:ext uri="{FF2B5EF4-FFF2-40B4-BE49-F238E27FC236}">
                  <a16:creationId xmlns:a16="http://schemas.microsoft.com/office/drawing/2014/main" id="{EC9F5B9B-B064-FB63-D27C-7CCFFB33BA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354" y="4106636"/>
              <a:ext cx="732982" cy="420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9pPr>
            </a:lstStyle>
            <a:p>
              <a:pPr defTabSz="91279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133" b="1">
                  <a:solidFill>
                    <a:srgbClr val="6A8F2E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55%</a:t>
              </a:r>
            </a:p>
          </p:txBody>
        </p:sp>
        <p:sp>
          <p:nvSpPr>
            <p:cNvPr id="22" name="CasellaDiTesto 25">
              <a:extLst>
                <a:ext uri="{FF2B5EF4-FFF2-40B4-BE49-F238E27FC236}">
                  <a16:creationId xmlns:a16="http://schemas.microsoft.com/office/drawing/2014/main" id="{C38D9B74-F06C-4D50-4B51-F7E4F947D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354" y="5090881"/>
              <a:ext cx="732982" cy="420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ptos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itchFamily="34" charset="0"/>
                </a:defRPr>
              </a:lvl9pPr>
            </a:lstStyle>
            <a:p>
              <a:pPr defTabSz="91279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133" b="1">
                  <a:solidFill>
                    <a:srgbClr val="6A8F2E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32%</a:t>
              </a:r>
            </a:p>
          </p:txBody>
        </p:sp>
      </p:grpSp>
      <p:grpSp>
        <p:nvGrpSpPr>
          <p:cNvPr id="23" name="Gruppo 63">
            <a:extLst>
              <a:ext uri="{FF2B5EF4-FFF2-40B4-BE49-F238E27FC236}">
                <a16:creationId xmlns:a16="http://schemas.microsoft.com/office/drawing/2014/main" id="{3D1C4ADF-E163-0B6D-8572-5C98FB386EDA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036764"/>
            <a:ext cx="3630613" cy="3687762"/>
            <a:chOff x="7087371" y="2005776"/>
            <a:chExt cx="3628921" cy="3688154"/>
          </a:xfrm>
        </p:grpSpPr>
        <p:sp>
          <p:nvSpPr>
            <p:cNvPr id="24" name="Rettangolo 7">
              <a:extLst>
                <a:ext uri="{FF2B5EF4-FFF2-40B4-BE49-F238E27FC236}">
                  <a16:creationId xmlns:a16="http://schemas.microsoft.com/office/drawing/2014/main" id="{DB8D67BB-14D6-3011-86C6-134D37C3F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137" y="2205799"/>
              <a:ext cx="2479155" cy="43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455613" indent="-285750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·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9128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3700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Font di sistema regolare"/>
                <a:buChar char="○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8272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22844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6pPr>
              <a:lvl7pPr marL="27416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7pPr>
              <a:lvl8pPr marL="31988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8pPr>
              <a:lvl9pPr marL="36560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9pPr>
            </a:lstStyle>
            <a:p>
              <a:pPr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altLang="en-US" sz="2133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Trust and Security</a:t>
              </a:r>
            </a:p>
          </p:txBody>
        </p:sp>
        <p:sp>
          <p:nvSpPr>
            <p:cNvPr id="25" name="Rettangolo 10">
              <a:extLst>
                <a:ext uri="{FF2B5EF4-FFF2-40B4-BE49-F238E27FC236}">
                  <a16:creationId xmlns:a16="http://schemas.microsoft.com/office/drawing/2014/main" id="{4EBDB774-C8F5-13CD-F322-BD15A66ED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137" y="3181993"/>
              <a:ext cx="2479155" cy="43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455613" indent="-285750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·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9128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3700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Font di sistema regolare"/>
                <a:buChar char="○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8272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22844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6pPr>
              <a:lvl7pPr marL="27416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7pPr>
              <a:lvl8pPr marL="31988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8pPr>
              <a:lvl9pPr marL="36560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9pPr>
            </a:lstStyle>
            <a:p>
              <a:pPr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altLang="en-US" sz="2133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Data </a:t>
              </a:r>
              <a:r>
                <a:rPr lang="en-GB" altLang="en-US" sz="2133" err="1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Sovereignity</a:t>
              </a:r>
              <a:endParaRPr lang="en-GB" altLang="en-US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Rettangolo 12">
              <a:extLst>
                <a:ext uri="{FF2B5EF4-FFF2-40B4-BE49-F238E27FC236}">
                  <a16:creationId xmlns:a16="http://schemas.microsoft.com/office/drawing/2014/main" id="{24882E92-7CF9-A62D-A772-3D51384F7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137" y="4093943"/>
              <a:ext cx="2479155" cy="43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455613" indent="-285750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·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9128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3700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Font di sistema regolare"/>
                <a:buChar char="○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8272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22844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6pPr>
              <a:lvl7pPr marL="27416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7pPr>
              <a:lvl8pPr marL="31988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8pPr>
              <a:lvl9pPr marL="36560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9pPr>
            </a:lstStyle>
            <a:p>
              <a:pPr defTabSz="912791" fontAlgn="base">
                <a:lnSpc>
                  <a:spcPct val="15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</a:pPr>
              <a:r>
                <a:rPr lang="en-US" altLang="en-US" sz="2133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Interoperability</a:t>
              </a:r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957F13F9-8256-5008-4C0F-BFC2E242F899}"/>
                </a:ext>
              </a:extLst>
            </p:cNvPr>
            <p:cNvSpPr/>
            <p:nvPr/>
          </p:nvSpPr>
          <p:spPr>
            <a:xfrm>
              <a:off x="7087371" y="2005776"/>
              <a:ext cx="837809" cy="81606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25">
                <a:defRPr/>
              </a:pPr>
              <a:endParaRPr lang="en-GB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90B8CE15-48B6-A523-642A-AF0CD539FFE8}"/>
                </a:ext>
              </a:extLst>
            </p:cNvPr>
            <p:cNvSpPr/>
            <p:nvPr/>
          </p:nvSpPr>
          <p:spPr>
            <a:xfrm>
              <a:off x="7087371" y="4877868"/>
              <a:ext cx="837809" cy="81606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25">
                <a:defRPr/>
              </a:pPr>
              <a:endParaRPr lang="en-GB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C315CAC4-8C0F-FDCE-536E-2D24CD5E6234}"/>
                </a:ext>
              </a:extLst>
            </p:cNvPr>
            <p:cNvSpPr/>
            <p:nvPr/>
          </p:nvSpPr>
          <p:spPr>
            <a:xfrm>
              <a:off x="7087371" y="2950438"/>
              <a:ext cx="837809" cy="814475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25">
                <a:defRPr/>
              </a:pPr>
              <a:endParaRPr lang="en-GB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1B7FA168-CABF-8B77-485E-151315990EC3}"/>
                </a:ext>
              </a:extLst>
            </p:cNvPr>
            <p:cNvSpPr/>
            <p:nvPr/>
          </p:nvSpPr>
          <p:spPr>
            <a:xfrm>
              <a:off x="7087371" y="3899864"/>
              <a:ext cx="837809" cy="81606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25">
                <a:defRPr/>
              </a:pPr>
              <a:endParaRPr lang="en-GB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Rettangolo 27">
              <a:extLst>
                <a:ext uri="{FF2B5EF4-FFF2-40B4-BE49-F238E27FC236}">
                  <a16:creationId xmlns:a16="http://schemas.microsoft.com/office/drawing/2014/main" id="{1D8A6EA9-EB2F-14F8-DDD9-26B2A9478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137" y="5106825"/>
              <a:ext cx="2479155" cy="43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455613" indent="-285750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·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2pPr>
              <a:lvl3pPr marL="9128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3pPr>
              <a:lvl4pPr marL="13700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Font di sistema regolare"/>
                <a:buChar char="○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4pPr>
              <a:lvl5pPr marL="1827213" indent="-303213" defTabSz="912813">
                <a:lnSpc>
                  <a:spcPct val="140000"/>
                </a:lnSpc>
                <a:spcBef>
                  <a:spcPts val="600"/>
                </a:spcBef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5pPr>
              <a:lvl6pPr marL="22844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6pPr>
              <a:lvl7pPr marL="27416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7pPr>
              <a:lvl8pPr marL="31988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8pPr>
              <a:lvl9pPr marL="3656013" indent="-303213" defTabSz="912813" eaLnBrk="0" fontAlgn="base" hangingPunct="0">
                <a:lnSpc>
                  <a:spcPct val="14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.Lucida Grande UI Regular"/>
                <a:buChar char="▫"/>
                <a:defRPr sz="140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9pPr>
            </a:lstStyle>
            <a:p>
              <a:pPr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lang="en-GB" altLang="en-US" sz="2133">
                  <a:solidFill>
                    <a:srgbClr val="28373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Growing Initiative</a:t>
              </a:r>
            </a:p>
          </p:txBody>
        </p:sp>
        <p:pic>
          <p:nvPicPr>
            <p:cNvPr id="32" name="Elemento grafico 35" descr="Lucchetto chiuso">
              <a:extLst>
                <a:ext uri="{FF2B5EF4-FFF2-40B4-BE49-F238E27FC236}">
                  <a16:creationId xmlns:a16="http://schemas.microsoft.com/office/drawing/2014/main" id="{E430D386-32C7-F3EB-9D52-E7C5DD4E9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782" y="2182006"/>
              <a:ext cx="456987" cy="45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Elemento grafico 44">
              <a:extLst>
                <a:ext uri="{FF2B5EF4-FFF2-40B4-BE49-F238E27FC236}">
                  <a16:creationId xmlns:a16="http://schemas.microsoft.com/office/drawing/2014/main" id="{3229B548-6478-68CA-68E3-81BC631E3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997" y="3145722"/>
              <a:ext cx="414146" cy="415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Elemento grafico 51">
              <a:extLst>
                <a:ext uri="{FF2B5EF4-FFF2-40B4-BE49-F238E27FC236}">
                  <a16:creationId xmlns:a16="http://schemas.microsoft.com/office/drawing/2014/main" id="{BDBCD76B-EC33-0B24-56F9-5F0539E9F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452" y="4150715"/>
              <a:ext cx="398276" cy="37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Elemento grafico 53">
              <a:extLst>
                <a:ext uri="{FF2B5EF4-FFF2-40B4-BE49-F238E27FC236}">
                  <a16:creationId xmlns:a16="http://schemas.microsoft.com/office/drawing/2014/main" id="{7BC0FF4D-4F8D-26BB-D667-1BB4EFC5D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3170" y="5082678"/>
              <a:ext cx="406211" cy="40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CasellaDiTesto 60">
            <a:extLst>
              <a:ext uri="{FF2B5EF4-FFF2-40B4-BE49-F238E27FC236}">
                <a16:creationId xmlns:a16="http://schemas.microsoft.com/office/drawing/2014/main" id="{08B1523C-A85F-EB9D-508D-2595D49E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388" y="1408113"/>
            <a:ext cx="1354858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ptos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ptos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9pPr>
          </a:lstStyle>
          <a:p>
            <a:pPr defTabSz="912791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Concerns</a:t>
            </a:r>
          </a:p>
        </p:txBody>
      </p:sp>
      <p:sp>
        <p:nvSpPr>
          <p:cNvPr id="37" name="CasellaDiTesto 61">
            <a:extLst>
              <a:ext uri="{FF2B5EF4-FFF2-40B4-BE49-F238E27FC236}">
                <a16:creationId xmlns:a16="http://schemas.microsoft.com/office/drawing/2014/main" id="{B29036DA-3F4D-89A5-57B4-099CFF6E6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901" y="1408113"/>
            <a:ext cx="1309974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ptos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ptos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ptos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itchFamily="34" charset="0"/>
              </a:defRPr>
            </a:lvl9pPr>
          </a:lstStyle>
          <a:p>
            <a:pPr defTabSz="912791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133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Solutions</a:t>
            </a:r>
          </a:p>
        </p:txBody>
      </p:sp>
      <p:pic>
        <p:nvPicPr>
          <p:cNvPr id="9" name="Immagine 8" descr="Immagine che contiene Elementi grafici, Carattere,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0A9B2F80-0A96-5C69-DD01-239EF3A933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4394" y="178677"/>
            <a:ext cx="1666671" cy="6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46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228E59-1A79-7E1A-96AB-E37329A29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8A9090D-7213-6E16-5F05-9F7ECB728A52}"/>
              </a:ext>
            </a:extLst>
          </p:cNvPr>
          <p:cNvSpPr txBox="1">
            <a:spLocks/>
          </p:cNvSpPr>
          <p:nvPr/>
        </p:nvSpPr>
        <p:spPr>
          <a:xfrm>
            <a:off x="415565" y="132904"/>
            <a:ext cx="11360800" cy="763600"/>
          </a:xfrm>
          <a:prstGeom prst="rect">
            <a:avLst/>
          </a:prstGeom>
        </p:spPr>
        <p:txBody>
          <a:bodyPr lIns="121920" tIns="60960" rIns="121920" bIns="6096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 baseline="0">
                <a:solidFill>
                  <a:schemeClr val="bg2"/>
                </a:solidFill>
                <a:latin typeface="Corbel" panose="020B0503020204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GB" sz="3200" kern="0">
                <a:solidFill>
                  <a:srgbClr val="396336"/>
                </a:solidFill>
                <a:latin typeface="Arial"/>
              </a:rPr>
              <a:t>Challenges in global manufacturing</a:t>
            </a:r>
            <a:endParaRPr lang="it-IT" sz="3200" kern="0">
              <a:solidFill>
                <a:srgbClr val="396336"/>
              </a:solidFill>
            </a:endParaRPr>
          </a:p>
          <a:p>
            <a:pPr algn="ctr" defTabSz="1219170"/>
            <a:r>
              <a:rPr lang="en-GB" sz="3200" kern="0">
                <a:solidFill>
                  <a:srgbClr val="396336"/>
                </a:solidFill>
                <a:latin typeface="Arial"/>
              </a:rPr>
              <a:t>data ecosystem</a:t>
            </a:r>
            <a:endParaRPr lang="en-GB" sz="3200" kern="0">
              <a:solidFill>
                <a:srgbClr val="396336"/>
              </a:solidFill>
            </a:endParaRPr>
          </a:p>
        </p:txBody>
      </p:sp>
      <p:pic>
        <p:nvPicPr>
          <p:cNvPr id="8" name="Immagine 7" descr="Immagine che contiene Elementi grafici, Carattere, grafica, cerchio&#10;&#10;Descrizione generata automaticamente">
            <a:extLst>
              <a:ext uri="{FF2B5EF4-FFF2-40B4-BE49-F238E27FC236}">
                <a16:creationId xmlns:a16="http://schemas.microsoft.com/office/drawing/2014/main" id="{3F3AA817-0E9A-DCFA-D926-DED4E8935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277" y="5744142"/>
            <a:ext cx="718656" cy="9369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667615A-76C2-49EF-21F9-F6307C293D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931" r="6017"/>
          <a:stretch/>
        </p:blipFill>
        <p:spPr>
          <a:xfrm>
            <a:off x="2871910" y="1192364"/>
            <a:ext cx="6448180" cy="3321675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9B68AF83-A687-9CA7-F44B-64FF5608D6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36" b="4704"/>
          <a:stretch/>
        </p:blipFill>
        <p:spPr>
          <a:xfrm>
            <a:off x="2625113" y="4684980"/>
            <a:ext cx="6941775" cy="2121061"/>
          </a:xfrm>
          <a:prstGeom prst="rect">
            <a:avLst/>
          </a:prstGeom>
        </p:spPr>
      </p:pic>
      <p:pic>
        <p:nvPicPr>
          <p:cNvPr id="3" name="Immagine 2" descr="Immagine che contiene Elementi grafici, Carattere,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E3C09FFA-A152-9A5F-1D84-A285D24E6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394" y="178677"/>
            <a:ext cx="1666671" cy="6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69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7E75C4-9FE9-345A-4375-8AC1BF08D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930" y="1464253"/>
            <a:ext cx="6014004" cy="4479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0BA912D6-48A7-F941-9E37-0936686F4695}"/>
              </a:ext>
            </a:extLst>
          </p:cNvPr>
          <p:cNvSpPr txBox="1">
            <a:spLocks/>
          </p:cNvSpPr>
          <p:nvPr/>
        </p:nvSpPr>
        <p:spPr>
          <a:xfrm>
            <a:off x="415565" y="132904"/>
            <a:ext cx="11360800" cy="76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 baseline="0">
                <a:solidFill>
                  <a:schemeClr val="bg2"/>
                </a:solidFill>
                <a:latin typeface="Corbel" panose="020B0503020204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GB" sz="3200" kern="0">
                <a:solidFill>
                  <a:srgbClr val="396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sharing through Data Space</a:t>
            </a:r>
          </a:p>
        </p:txBody>
      </p:sp>
      <p:pic>
        <p:nvPicPr>
          <p:cNvPr id="8" name="Immagine 7" descr="Immagine che contiene Elementi grafici, Carattere, grafica, cerchio&#10;&#10;Descrizione generata automaticamente">
            <a:extLst>
              <a:ext uri="{FF2B5EF4-FFF2-40B4-BE49-F238E27FC236}">
                <a16:creationId xmlns:a16="http://schemas.microsoft.com/office/drawing/2014/main" id="{14C3C55F-5EB7-DE41-DC00-DD80B06DB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6277" y="5744142"/>
            <a:ext cx="718656" cy="93698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B24797-FB8B-91DB-E6C4-EA7EBE066328}"/>
              </a:ext>
            </a:extLst>
          </p:cNvPr>
          <p:cNvSpPr txBox="1"/>
          <p:nvPr/>
        </p:nvSpPr>
        <p:spPr>
          <a:xfrm>
            <a:off x="1" y="6511903"/>
            <a:ext cx="11852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00">
                <a:solidFill>
                  <a:srgbClr val="39633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https://data.europa.eu/en/publications/datastories/when-open-data-meets-data-spaces#:~:text=For%20a%20complementary%20definition%20of,framework%20of%20that%20data%20space%27.&amp;text=Data%20spaces%20exist%20around%20the%20world.</a:t>
            </a:r>
            <a:endParaRPr lang="en-GB" sz="900">
              <a:solidFill>
                <a:srgbClr val="396336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3914E4-1C3B-7C8B-63DA-FF5B74458E60}"/>
              </a:ext>
            </a:extLst>
          </p:cNvPr>
          <p:cNvSpPr txBox="1"/>
          <p:nvPr/>
        </p:nvSpPr>
        <p:spPr>
          <a:xfrm>
            <a:off x="415566" y="1235236"/>
            <a:ext cx="5535364" cy="4945136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it-IT" sz="2133" kern="100" dirty="0">
                <a:solidFill>
                  <a:srgbClr val="283730"/>
                </a:solidFill>
                <a:latin typeface="Arial"/>
                <a:ea typeface="Aptos" panose="020B0004020202020204" pitchFamily="34" charset="0"/>
                <a:cs typeface="Arial"/>
                <a:sym typeface="Arial"/>
              </a:rPr>
              <a:t>The Data Space technology has been developed to guarantee secure and trusted data sharing under the </a:t>
            </a:r>
            <a:r>
              <a:rPr lang="it-IT" sz="2133" b="1" kern="100" dirty="0">
                <a:solidFill>
                  <a:srgbClr val="283730"/>
                </a:solidFill>
                <a:latin typeface="Arial"/>
                <a:ea typeface="Aptos" panose="020B0004020202020204" pitchFamily="34" charset="0"/>
                <a:cs typeface="Arial"/>
                <a:sym typeface="Arial"/>
              </a:rPr>
              <a:t>data sovereignty </a:t>
            </a:r>
            <a:r>
              <a:rPr lang="it-IT" sz="2133" kern="100" dirty="0">
                <a:solidFill>
                  <a:srgbClr val="283730"/>
                </a:solidFill>
                <a:latin typeface="Arial"/>
                <a:ea typeface="Aptos" panose="020B0004020202020204" pitchFamily="34" charset="0"/>
                <a:cs typeface="Arial"/>
                <a:sym typeface="Arial"/>
              </a:rPr>
              <a:t>and </a:t>
            </a:r>
            <a:r>
              <a:rPr lang="it-IT" sz="2133" b="1" kern="100" dirty="0">
                <a:solidFill>
                  <a:srgbClr val="283730"/>
                </a:solidFill>
                <a:latin typeface="Arial"/>
                <a:ea typeface="Aptos" panose="020B0004020202020204" pitchFamily="34" charset="0"/>
                <a:cs typeface="Arial"/>
                <a:sym typeface="Arial"/>
              </a:rPr>
              <a:t>data governance</a:t>
            </a:r>
            <a:r>
              <a:rPr lang="it-IT" sz="2133" kern="100" dirty="0">
                <a:solidFill>
                  <a:srgbClr val="283730"/>
                </a:solidFill>
                <a:latin typeface="Arial"/>
                <a:ea typeface="Aptos" panose="020B0004020202020204" pitchFamily="34" charset="0"/>
                <a:cs typeface="Arial"/>
                <a:sym typeface="Arial"/>
              </a:rPr>
              <a:t>, pillars.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it-IT" sz="2133" kern="100" dirty="0">
                <a:solidFill>
                  <a:srgbClr val="283730"/>
                </a:solidFill>
                <a:latin typeface="Arial"/>
                <a:ea typeface="Aptos" panose="020B0004020202020204" pitchFamily="34" charset="0"/>
                <a:cs typeface="Arial"/>
                <a:sym typeface="Arial"/>
              </a:rPr>
              <a:t>Multiple participant to a Data Space may </a:t>
            </a:r>
            <a:r>
              <a:rPr lang="it-IT" sz="2133" b="1" kern="100" dirty="0">
                <a:solidFill>
                  <a:srgbClr val="283730"/>
                </a:solidFill>
                <a:latin typeface="Arial"/>
                <a:ea typeface="Aptos" panose="020B0004020202020204" pitchFamily="34" charset="0"/>
                <a:cs typeface="Arial"/>
                <a:sym typeface="Arial"/>
              </a:rPr>
              <a:t>provide or consume data</a:t>
            </a:r>
            <a:r>
              <a:rPr lang="it-IT" sz="2133" kern="100" dirty="0">
                <a:solidFill>
                  <a:srgbClr val="283730"/>
                </a:solidFill>
                <a:latin typeface="Arial"/>
                <a:ea typeface="Aptos" panose="020B0004020202020204" pitchFamily="34" charset="0"/>
                <a:cs typeface="Arial"/>
                <a:sym typeface="Arial"/>
              </a:rPr>
              <a:t>, the success of a Data Space (among the others factors) depends on the number of participants.</a:t>
            </a:r>
          </a:p>
          <a:p>
            <a:pPr defTabSz="1219170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it-IT" sz="2133" kern="100" dirty="0">
                <a:solidFill>
                  <a:srgbClr val="28373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Arial"/>
              </a:rPr>
              <a:t>Typically data shared are suitable for business-driven analysis, are then processed with other technologies such as </a:t>
            </a:r>
            <a:r>
              <a:rPr lang="it-IT" sz="2133" b="1" kern="100" dirty="0">
                <a:solidFill>
                  <a:srgbClr val="28373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Arial"/>
              </a:rPr>
              <a:t>Artificial Intelligence and/ or Digital Twins</a:t>
            </a:r>
            <a:r>
              <a:rPr lang="it-IT" sz="2133" kern="100" dirty="0">
                <a:solidFill>
                  <a:srgbClr val="28373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GB" sz="1600" kern="100" dirty="0">
              <a:solidFill>
                <a:srgbClr val="283730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Immagine 6" descr="Immagine che contiene Elementi grafici, Carattere,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D58E4114-8DE1-6081-CBF9-40C61AFED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394" y="178677"/>
            <a:ext cx="1666671" cy="6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68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437F70-4505-21FD-AFB8-2ABF97AC7F3A}"/>
              </a:ext>
            </a:extLst>
          </p:cNvPr>
          <p:cNvSpPr txBox="1"/>
          <p:nvPr/>
        </p:nvSpPr>
        <p:spPr>
          <a:xfrm>
            <a:off x="4261556" y="2505669"/>
            <a:ext cx="36688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5600" b="1" kern="0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HOW</a:t>
            </a:r>
            <a:r>
              <a:rPr lang="it-IT" sz="56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CLARUS?</a:t>
            </a:r>
            <a:endParaRPr lang="en-GB" sz="1867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Immagine 2" descr="Immagine che contiene Elementi grafici, Carattere,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32FB7ED3-1E26-0288-F458-027A6873F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394" y="178677"/>
            <a:ext cx="1666671" cy="6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80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BA912D6-48A7-F941-9E37-0936686F4695}"/>
              </a:ext>
            </a:extLst>
          </p:cNvPr>
          <p:cNvSpPr txBox="1">
            <a:spLocks/>
          </p:cNvSpPr>
          <p:nvPr/>
        </p:nvSpPr>
        <p:spPr>
          <a:xfrm>
            <a:off x="415565" y="132904"/>
            <a:ext cx="11360800" cy="763600"/>
          </a:xfrm>
          <a:prstGeom prst="rect">
            <a:avLst/>
          </a:prstGeom>
        </p:spPr>
        <p:txBody>
          <a:bodyPr lIns="121920" tIns="60960" rIns="121920" bIns="6096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 baseline="0">
                <a:solidFill>
                  <a:schemeClr val="bg2"/>
                </a:solidFill>
                <a:latin typeface="Corbel" panose="020B0503020204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GB" sz="3200" kern="0">
                <a:solidFill>
                  <a:srgbClr val="396336"/>
                </a:solidFill>
                <a:latin typeface="Arial"/>
              </a:rPr>
              <a:t>Data Sharing with ARDO Suppliers</a:t>
            </a:r>
            <a:endParaRPr lang="it-IT" sz="3200" kern="0">
              <a:solidFill>
                <a:srgbClr val="396336"/>
              </a:solidFill>
              <a:latin typeface="Arial"/>
            </a:endParaRPr>
          </a:p>
          <a:p>
            <a:pPr algn="ctr" defTabSz="1219170">
              <a:defRPr/>
            </a:pPr>
            <a:r>
              <a:rPr lang="en-GB" sz="3200" kern="0">
                <a:solidFill>
                  <a:srgbClr val="396336"/>
                </a:solidFill>
                <a:latin typeface="Arial"/>
              </a:rPr>
              <a:t>and Consumers</a:t>
            </a:r>
          </a:p>
        </p:txBody>
      </p:sp>
      <p:pic>
        <p:nvPicPr>
          <p:cNvPr id="8" name="Immagine 7" descr="Immagine che contiene Elementi grafici, Carattere, grafica, cerchio&#10;&#10;Descrizione generata automaticamente">
            <a:extLst>
              <a:ext uri="{FF2B5EF4-FFF2-40B4-BE49-F238E27FC236}">
                <a16:creationId xmlns:a16="http://schemas.microsoft.com/office/drawing/2014/main" id="{14C3C55F-5EB7-DE41-DC00-DD80B06DB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277" y="5744142"/>
            <a:ext cx="718656" cy="9369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C8723B-4112-4743-ABE3-80D336436E74}"/>
              </a:ext>
            </a:extLst>
          </p:cNvPr>
          <p:cNvSpPr txBox="1"/>
          <p:nvPr/>
        </p:nvSpPr>
        <p:spPr>
          <a:xfrm>
            <a:off x="317377" y="1336121"/>
            <a:ext cx="11549503" cy="435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it-IT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B</a:t>
            </a: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y adopting the Data Space technology at Group level, it would be possible to create a ‘Federated Data Space’, i.e., connected Data Spaces to allow access to each other information (under specific policy/rules).</a:t>
            </a:r>
          </a:p>
          <a:p>
            <a:pPr defTabSz="1219170">
              <a:buClr>
                <a:srgbClr val="000000"/>
              </a:buClr>
              <a:defRPr/>
            </a:pPr>
            <a:endParaRPr lang="en-GB" sz="2133" kern="0">
              <a:solidFill>
                <a:srgbClr val="28373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The individual analysis capabilities (more data = more knowledge = enhanced decision making) are boosted. Data can be leveraged to: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Get a better view on suppliers/customers behaviour,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Better control the supply chain towards sustainability objectives (Data Space for traceability),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Have full visibility of upcoming Data Spaces, there are many ongoing experimentation on relevant topics for ARDO: Manufacturing, Agriculture, Green Deal…  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Add additional services like (</a:t>
            </a:r>
            <a:r>
              <a:rPr lang="en-GB" sz="2133" kern="0" err="1">
                <a:solidFill>
                  <a:srgbClr val="283730"/>
                </a:solidFill>
                <a:latin typeface="Arial"/>
                <a:cs typeface="Arial"/>
                <a:sym typeface="Arial"/>
              </a:rPr>
              <a:t>i</a:t>
            </a: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) carbon footprint and other relevant environmental parameters optimization cross-country, (ii) process and equipment analysis…</a:t>
            </a:r>
          </a:p>
        </p:txBody>
      </p:sp>
      <p:pic>
        <p:nvPicPr>
          <p:cNvPr id="3" name="Immagine 2" descr="Immagine che contiene Elementi grafici, Carattere,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3EAEDFF7-A88E-D7E9-E30C-94DD0D86E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394" y="178677"/>
            <a:ext cx="1666671" cy="6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6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BA912D6-48A7-F941-9E37-0936686F4695}"/>
              </a:ext>
            </a:extLst>
          </p:cNvPr>
          <p:cNvSpPr txBox="1">
            <a:spLocks/>
          </p:cNvSpPr>
          <p:nvPr/>
        </p:nvSpPr>
        <p:spPr>
          <a:xfrm>
            <a:off x="415565" y="132904"/>
            <a:ext cx="11360800" cy="76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 baseline="0">
                <a:solidFill>
                  <a:schemeClr val="bg2"/>
                </a:solidFill>
                <a:latin typeface="Corbel" panose="020B0503020204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GB" sz="3200" kern="0">
                <a:solidFill>
                  <a:srgbClr val="396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Sharing with Logistic Company 1/2</a:t>
            </a:r>
          </a:p>
        </p:txBody>
      </p:sp>
      <p:pic>
        <p:nvPicPr>
          <p:cNvPr id="8" name="Immagine 7" descr="Immagine che contiene Elementi grafici, Carattere, grafica, cerchio&#10;&#10;Descrizione generata automaticamente">
            <a:extLst>
              <a:ext uri="{FF2B5EF4-FFF2-40B4-BE49-F238E27FC236}">
                <a16:creationId xmlns:a16="http://schemas.microsoft.com/office/drawing/2014/main" id="{14C3C55F-5EB7-DE41-DC00-DD80B06DB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277" y="5744142"/>
            <a:ext cx="718656" cy="9369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8A13B3-40E4-EDC8-B128-E0FB8805D1D3}"/>
              </a:ext>
            </a:extLst>
          </p:cNvPr>
          <p:cNvSpPr txBox="1"/>
          <p:nvPr/>
        </p:nvSpPr>
        <p:spPr>
          <a:xfrm>
            <a:off x="317377" y="4145838"/>
            <a:ext cx="3804680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2133" b="1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Data Space</a:t>
            </a:r>
            <a:r>
              <a:rPr lang="it-IT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: </a:t>
            </a:r>
            <a:r>
              <a:rPr lang="it-IT" sz="2133" kern="0" err="1">
                <a:solidFill>
                  <a:srgbClr val="283730"/>
                </a:solidFill>
                <a:latin typeface="Arial"/>
                <a:cs typeface="Arial"/>
                <a:sym typeface="Arial"/>
              </a:rPr>
              <a:t>automated</a:t>
            </a:r>
            <a:r>
              <a:rPr lang="it-IT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it-IT" sz="2133" kern="0" err="1">
                <a:solidFill>
                  <a:srgbClr val="283730"/>
                </a:solidFill>
                <a:latin typeface="Arial"/>
                <a:cs typeface="Arial"/>
                <a:sym typeface="Arial"/>
              </a:rPr>
              <a:t>autonomous</a:t>
            </a:r>
            <a:r>
              <a:rPr lang="it-IT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 on demand data </a:t>
            </a:r>
            <a:r>
              <a:rPr lang="it-IT" sz="2133" kern="0" err="1">
                <a:solidFill>
                  <a:srgbClr val="283730"/>
                </a:solidFill>
                <a:latin typeface="Arial"/>
                <a:cs typeface="Arial"/>
                <a:sym typeface="Arial"/>
              </a:rPr>
              <a:t>consultation</a:t>
            </a:r>
            <a:r>
              <a:rPr lang="it-IT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it-IT" sz="2133" kern="0">
              <a:solidFill>
                <a:srgbClr val="28373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Edge/cloud </a:t>
            </a:r>
            <a:r>
              <a:rPr lang="it-IT" sz="2133" kern="0" err="1">
                <a:solidFill>
                  <a:srgbClr val="283730"/>
                </a:solidFill>
                <a:latin typeface="Arial"/>
                <a:cs typeface="Arial"/>
                <a:sym typeface="Arial"/>
              </a:rPr>
              <a:t>infrastructure</a:t>
            </a:r>
            <a:r>
              <a:rPr lang="it-IT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 to </a:t>
            </a:r>
            <a:r>
              <a:rPr lang="it-IT" sz="2133" kern="0" err="1">
                <a:solidFill>
                  <a:srgbClr val="283730"/>
                </a:solidFill>
                <a:latin typeface="Arial"/>
                <a:cs typeface="Arial"/>
                <a:sym typeface="Arial"/>
              </a:rPr>
              <a:t>run</a:t>
            </a:r>
            <a:r>
              <a:rPr lang="it-IT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 </a:t>
            </a:r>
            <a:r>
              <a:rPr lang="it-IT" sz="2133" b="1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AI </a:t>
            </a:r>
            <a:r>
              <a:rPr lang="it-IT" sz="2133" b="1" kern="0" err="1">
                <a:solidFill>
                  <a:srgbClr val="283730"/>
                </a:solidFill>
                <a:latin typeface="Arial"/>
                <a:cs typeface="Arial"/>
                <a:sym typeface="Arial"/>
              </a:rPr>
              <a:t>algorithms</a:t>
            </a:r>
            <a:r>
              <a:rPr lang="it-IT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.</a:t>
            </a:r>
            <a:endParaRPr lang="en-GB" sz="2133" kern="0">
              <a:solidFill>
                <a:srgbClr val="28373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C8723B-4112-4743-ABE3-80D336436E74}"/>
              </a:ext>
            </a:extLst>
          </p:cNvPr>
          <p:cNvSpPr txBox="1"/>
          <p:nvPr/>
        </p:nvSpPr>
        <p:spPr>
          <a:xfrm>
            <a:off x="317377" y="1336121"/>
            <a:ext cx="6092131" cy="238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The Logistic Company access via Data Space to its </a:t>
            </a:r>
            <a:r>
              <a:rPr lang="en-GB" sz="2133" b="1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customers production data</a:t>
            </a: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GB" sz="2133" kern="0" err="1">
                <a:solidFill>
                  <a:srgbClr val="283730"/>
                </a:solidFill>
                <a:latin typeface="Arial"/>
                <a:cs typeface="Arial"/>
                <a:sym typeface="Arial"/>
              </a:rPr>
              <a:t>analyzes</a:t>
            </a: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 them in conjunction with </a:t>
            </a:r>
            <a:r>
              <a:rPr lang="en-GB" sz="2133" b="1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external datasets </a:t>
            </a: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(e.g., traffic and weather data) as well as the </a:t>
            </a:r>
            <a:r>
              <a:rPr lang="en-GB" sz="2133" b="1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customers historical data </a:t>
            </a:r>
            <a:r>
              <a:rPr lang="en-GB" sz="2133" kern="0">
                <a:solidFill>
                  <a:srgbClr val="283730"/>
                </a:solidFill>
                <a:latin typeface="Arial"/>
                <a:cs typeface="Arial"/>
                <a:sym typeface="Arial"/>
              </a:rPr>
              <a:t>available in Company’s premises and is able to optimize its overall business.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0CF6B08-F694-90DE-6232-AD07DCC61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076" y="2052519"/>
            <a:ext cx="7609739" cy="4628604"/>
          </a:xfrm>
          <a:prstGeom prst="rect">
            <a:avLst/>
          </a:prstGeom>
        </p:spPr>
      </p:pic>
      <p:pic>
        <p:nvPicPr>
          <p:cNvPr id="3" name="Immagine 2" descr="Immagine che contiene Elementi grafici, Carattere,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61949CE0-A224-50CA-C7AD-4B05A775D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4394" y="178677"/>
            <a:ext cx="1666671" cy="6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4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BA912D6-48A7-F941-9E37-0936686F4695}"/>
              </a:ext>
            </a:extLst>
          </p:cNvPr>
          <p:cNvSpPr txBox="1">
            <a:spLocks/>
          </p:cNvSpPr>
          <p:nvPr/>
        </p:nvSpPr>
        <p:spPr>
          <a:xfrm>
            <a:off x="415565" y="132904"/>
            <a:ext cx="11360800" cy="76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1" i="0" u="none" strike="noStrike" cap="none" baseline="0">
                <a:solidFill>
                  <a:schemeClr val="bg2"/>
                </a:solidFill>
                <a:latin typeface="Corbel" panose="020B0503020204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GB" sz="3200" kern="0">
                <a:solidFill>
                  <a:srgbClr val="396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Sharing with Logistic Company 2/2</a:t>
            </a:r>
          </a:p>
        </p:txBody>
      </p:sp>
      <p:pic>
        <p:nvPicPr>
          <p:cNvPr id="8" name="Immagine 7" descr="Immagine che contiene Elementi grafici, Carattere, grafica, cerchio&#10;&#10;Descrizione generata automaticamente">
            <a:extLst>
              <a:ext uri="{FF2B5EF4-FFF2-40B4-BE49-F238E27FC236}">
                <a16:creationId xmlns:a16="http://schemas.microsoft.com/office/drawing/2014/main" id="{14C3C55F-5EB7-DE41-DC00-DD80B06DB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277" y="5744142"/>
            <a:ext cx="718656" cy="93698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B1AA705-F473-916B-FD15-90C6A40EF5C4}"/>
              </a:ext>
            </a:extLst>
          </p:cNvPr>
          <p:cNvSpPr/>
          <p:nvPr/>
        </p:nvSpPr>
        <p:spPr>
          <a:xfrm>
            <a:off x="6271980" y="1298224"/>
            <a:ext cx="3447763" cy="5283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0F0F0"/>
              </a:solidFill>
              <a:latin typeface="Corbel" panose="020B0503020204020204"/>
              <a:sym typeface="Arial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57D9ACE-A419-A31E-59C4-70C33D1D5668}"/>
              </a:ext>
            </a:extLst>
          </p:cNvPr>
          <p:cNvSpPr/>
          <p:nvPr/>
        </p:nvSpPr>
        <p:spPr>
          <a:xfrm>
            <a:off x="2614371" y="1295143"/>
            <a:ext cx="3447763" cy="5283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GB" sz="1867" kern="0">
              <a:solidFill>
                <a:srgbClr val="F0F0F0"/>
              </a:solidFill>
              <a:latin typeface="Corbel" panose="020B0503020204020204"/>
              <a:sym typeface="Arial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E1CC059E-B272-73FD-73AC-CD6C8C0C7831}"/>
              </a:ext>
            </a:extLst>
          </p:cNvPr>
          <p:cNvSpPr/>
          <p:nvPr/>
        </p:nvSpPr>
        <p:spPr>
          <a:xfrm>
            <a:off x="6423387" y="1411115"/>
            <a:ext cx="3124357" cy="7789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it-IT" sz="1867" b="1" kern="0">
                <a:solidFill>
                  <a:srgbClr val="91BA4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ARDO</a:t>
            </a:r>
            <a:endParaRPr lang="en-GB" sz="1867" b="1" kern="0">
              <a:solidFill>
                <a:srgbClr val="91BA4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14DA0E3-00D5-3F5B-D103-5851F551F71B}"/>
              </a:ext>
            </a:extLst>
          </p:cNvPr>
          <p:cNvSpPr/>
          <p:nvPr/>
        </p:nvSpPr>
        <p:spPr>
          <a:xfrm>
            <a:off x="2776074" y="1408032"/>
            <a:ext cx="3124357" cy="7789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it-IT" sz="1600" b="1" kern="0">
                <a:solidFill>
                  <a:srgbClr val="91BA4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LOGISTIC </a:t>
            </a:r>
          </a:p>
          <a:p>
            <a:pPr algn="ctr" defTabSz="1219170">
              <a:buClr>
                <a:srgbClr val="000000"/>
              </a:buClr>
            </a:pPr>
            <a:r>
              <a:rPr lang="it-IT" sz="1600" b="1" kern="0">
                <a:solidFill>
                  <a:srgbClr val="91BA4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COMPANY</a:t>
            </a:r>
            <a:endParaRPr lang="en-GB" sz="1600" b="1" kern="0">
              <a:solidFill>
                <a:srgbClr val="91BA4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529312-93FA-C797-F46B-B8E3BE1D0ADF}"/>
              </a:ext>
            </a:extLst>
          </p:cNvPr>
          <p:cNvSpPr txBox="1"/>
          <p:nvPr/>
        </p:nvSpPr>
        <p:spPr>
          <a:xfrm>
            <a:off x="2957690" y="2217601"/>
            <a:ext cx="2765777" cy="296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Intervention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</a:t>
            </a: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enhanced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planning</a:t>
            </a:r>
          </a:p>
          <a:p>
            <a:pPr defTabSz="1219170">
              <a:buClr>
                <a:srgbClr val="000000"/>
              </a:buClr>
            </a:pPr>
            <a:endParaRPr lang="it-IT" sz="1867" kern="0">
              <a:solidFill>
                <a:srgbClr val="F0F0F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Equipment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</a:t>
            </a: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enhancement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fewer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</a:t>
            </a: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intervention</a:t>
            </a:r>
            <a:endParaRPr lang="it-IT" sz="1867" kern="0">
              <a:solidFill>
                <a:srgbClr val="F0F0F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it-IT" sz="1867" kern="0">
              <a:solidFill>
                <a:srgbClr val="F0F0F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Cost </a:t>
            </a: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reduction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(</a:t>
            </a: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better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</a:t>
            </a: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logistic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/</a:t>
            </a: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operators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management)</a:t>
            </a:r>
            <a:endParaRPr lang="en-GB" sz="1867" kern="0">
              <a:solidFill>
                <a:srgbClr val="F0F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46432F-05C9-070D-4512-B02B64D301DF}"/>
              </a:ext>
            </a:extLst>
          </p:cNvPr>
          <p:cNvSpPr txBox="1"/>
          <p:nvPr/>
        </p:nvSpPr>
        <p:spPr>
          <a:xfrm>
            <a:off x="6602677" y="2220683"/>
            <a:ext cx="2765777" cy="21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Process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</a:t>
            </a: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enhanced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planning</a:t>
            </a:r>
          </a:p>
          <a:p>
            <a:pPr defTabSz="1219170">
              <a:buClr>
                <a:srgbClr val="000000"/>
              </a:buClr>
            </a:pPr>
            <a:endParaRPr lang="it-IT" sz="1867" kern="0">
              <a:solidFill>
                <a:srgbClr val="F0F0F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Taylored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services</a:t>
            </a:r>
          </a:p>
          <a:p>
            <a:pPr defTabSz="1219170">
              <a:buClr>
                <a:srgbClr val="000000"/>
              </a:buClr>
            </a:pPr>
            <a:endParaRPr lang="it-IT" sz="1867" kern="0">
              <a:solidFill>
                <a:srgbClr val="F0F0F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Discounted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</a:t>
            </a:r>
            <a:r>
              <a:rPr lang="it-IT" sz="1867" kern="0" err="1">
                <a:solidFill>
                  <a:srgbClr val="F0F0F0"/>
                </a:solidFill>
                <a:latin typeface="Arial"/>
                <a:cs typeface="Arial"/>
                <a:sym typeface="Arial"/>
              </a:rPr>
              <a:t>intervention</a:t>
            </a:r>
            <a:r>
              <a:rPr lang="it-IT" sz="1867" kern="0">
                <a:solidFill>
                  <a:srgbClr val="F0F0F0"/>
                </a:solidFill>
                <a:latin typeface="Arial"/>
                <a:cs typeface="Arial"/>
                <a:sym typeface="Arial"/>
              </a:rPr>
              <a:t> for sharing data</a:t>
            </a:r>
          </a:p>
        </p:txBody>
      </p:sp>
      <p:pic>
        <p:nvPicPr>
          <p:cNvPr id="10" name="Elemento grafico 9" descr="Stretta di mano contorno">
            <a:extLst>
              <a:ext uri="{FF2B5EF4-FFF2-40B4-BE49-F238E27FC236}">
                <a16:creationId xmlns:a16="http://schemas.microsoft.com/office/drawing/2014/main" id="{FFF60492-3A82-3B01-90C9-750ADE8B5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8384" y="1093764"/>
            <a:ext cx="1915787" cy="1915787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7EEC92FC-93DC-DCF9-3E8E-B546F77808B0}"/>
              </a:ext>
            </a:extLst>
          </p:cNvPr>
          <p:cNvSpPr/>
          <p:nvPr/>
        </p:nvSpPr>
        <p:spPr>
          <a:xfrm>
            <a:off x="8917260" y="818332"/>
            <a:ext cx="849744" cy="9087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r>
              <a:rPr lang="it-IT" sz="3200" b="1" kern="0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</a:t>
            </a:r>
            <a:endParaRPr lang="en-GB" sz="3200" b="1" kern="0">
              <a:solidFill>
                <a:srgbClr val="28373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46677F7D-8F82-E357-7C6D-0AD059F9E1CD}"/>
              </a:ext>
            </a:extLst>
          </p:cNvPr>
          <p:cNvSpPr/>
          <p:nvPr/>
        </p:nvSpPr>
        <p:spPr>
          <a:xfrm>
            <a:off x="9645885" y="1138973"/>
            <a:ext cx="849744" cy="9087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r>
              <a:rPr lang="it-IT" sz="3200" b="1" kern="0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endParaRPr lang="en-GB" sz="3200" b="1" kern="0">
              <a:solidFill>
                <a:srgbClr val="28373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4C7E7B2C-DBAE-1678-246A-597BD0D4959E}"/>
              </a:ext>
            </a:extLst>
          </p:cNvPr>
          <p:cNvSpPr/>
          <p:nvPr/>
        </p:nvSpPr>
        <p:spPr>
          <a:xfrm>
            <a:off x="9011167" y="1687801"/>
            <a:ext cx="849744" cy="9087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19">
              <a:buClr>
                <a:srgbClr val="000000"/>
              </a:buClr>
            </a:pPr>
            <a:r>
              <a:rPr lang="it-IT" sz="3200" b="1" kern="0">
                <a:solidFill>
                  <a:srgbClr val="28373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</a:t>
            </a:r>
            <a:endParaRPr lang="en-GB" sz="3200" b="1" kern="0">
              <a:solidFill>
                <a:srgbClr val="28373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CB29E00D-EC7D-7527-7116-0429F6BB2D37}"/>
              </a:ext>
            </a:extLst>
          </p:cNvPr>
          <p:cNvSpPr/>
          <p:nvPr/>
        </p:nvSpPr>
        <p:spPr>
          <a:xfrm>
            <a:off x="2957690" y="5224900"/>
            <a:ext cx="6410764" cy="1207832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it-IT" sz="1867" kern="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Provide and </a:t>
            </a:r>
            <a:r>
              <a:rPr lang="it-IT" sz="1867" kern="0" err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consume</a:t>
            </a:r>
            <a:r>
              <a:rPr lang="it-IT" sz="1867" kern="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data of other stakeholders of the Supply Chain, </a:t>
            </a:r>
            <a:r>
              <a:rPr lang="it-IT" sz="1867" b="1" kern="0" err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as</a:t>
            </a:r>
            <a:r>
              <a:rPr lang="it-IT" sz="1867" b="1" kern="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the network </a:t>
            </a:r>
            <a:r>
              <a:rPr lang="it-IT" sz="1867" b="1" kern="0" err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grows</a:t>
            </a:r>
            <a:r>
              <a:rPr lang="it-IT" sz="1867" b="1" kern="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the business opportunities and the benefit </a:t>
            </a:r>
            <a:r>
              <a:rPr lang="it-IT" sz="1867" b="1" kern="0" err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grow</a:t>
            </a:r>
            <a:endParaRPr lang="en-GB" sz="1867" b="1" kern="0">
              <a:solidFill>
                <a:srgbClr val="F0F0F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Immagine 15" descr="Immagine che contiene Elementi grafici, Carattere,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B674A376-71B6-8CB4-D453-39A47A942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394" y="178677"/>
            <a:ext cx="1666671" cy="6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97910"/>
      </p:ext>
    </p:extLst>
  </p:cSld>
  <p:clrMapOvr>
    <a:masterClrMapping/>
  </p:clrMapOvr>
</p:sld>
</file>

<file path=ppt/theme/theme1.xml><?xml version="1.0" encoding="utf-8"?>
<a:theme xmlns:a="http://schemas.openxmlformats.org/drawingml/2006/main" name="CLARUS">
  <a:themeElements>
    <a:clrScheme name="CLARUS">
      <a:dk1>
        <a:srgbClr val="91BA4F"/>
      </a:dk1>
      <a:lt1>
        <a:srgbClr val="F0F0F0"/>
      </a:lt1>
      <a:dk2>
        <a:srgbClr val="396336"/>
      </a:dk2>
      <a:lt2>
        <a:srgbClr val="6A8F2E"/>
      </a:lt2>
      <a:accent1>
        <a:srgbClr val="283730"/>
      </a:accent1>
      <a:accent2>
        <a:srgbClr val="FFFFFF"/>
      </a:accent2>
      <a:accent3>
        <a:srgbClr val="F4F8EE"/>
      </a:accent3>
      <a:accent4>
        <a:srgbClr val="D9EAD3"/>
      </a:accent4>
      <a:accent5>
        <a:srgbClr val="93C47D"/>
      </a:accent5>
      <a:accent6>
        <a:srgbClr val="74953F"/>
      </a:accent6>
      <a:hlink>
        <a:srgbClr val="283237"/>
      </a:hlink>
      <a:folHlink>
        <a:srgbClr val="0097A7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41760BE4E7CE948ACFABB826D050C1D" ma:contentTypeVersion="17" ma:contentTypeDescription="Creare un nuovo documento." ma:contentTypeScope="" ma:versionID="b940e1068b2e15f7264d2719fbc419c2">
  <xsd:schema xmlns:xsd="http://www.w3.org/2001/XMLSchema" xmlns:xs="http://www.w3.org/2001/XMLSchema" xmlns:p="http://schemas.microsoft.com/office/2006/metadata/properties" xmlns:ns2="bba93e0b-5aae-4b0b-b8da-f24c085101c0" xmlns:ns3="d054a656-f97e-432f-9920-f8ef3f7c2e67" targetNamespace="http://schemas.microsoft.com/office/2006/metadata/properties" ma:root="true" ma:fieldsID="9930a91ca8ea5bec1b10e1a82e632550" ns2:_="" ns3:_="">
    <xsd:import namespace="bba93e0b-5aae-4b0b-b8da-f24c085101c0"/>
    <xsd:import namespace="d054a656-f97e-432f-9920-f8ef3f7c2e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93e0b-5aae-4b0b-b8da-f24c085101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Tag immagine" ma:readOnly="false" ma:fieldId="{5cf76f15-5ced-4ddc-b409-7134ff3c332f}" ma:taxonomyMulti="true" ma:sspId="62691f12-1220-44b1-ba48-e77f64da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21" nillable="true" ma:displayName="Stato consenso" ma:internalName="Stato_x0020_consenso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4a656-f97e-432f-9920-f8ef3f7c2e6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af3d8b8-61f8-47eb-ab7e-135df7465954}" ma:internalName="TaxCatchAll" ma:showField="CatchAllData" ma:web="d054a656-f97e-432f-9920-f8ef3f7c2e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a93e0b-5aae-4b0b-b8da-f24c085101c0">
      <Terms xmlns="http://schemas.microsoft.com/office/infopath/2007/PartnerControls"/>
    </lcf76f155ced4ddcb4097134ff3c332f>
    <_Flow_SignoffStatus xmlns="bba93e0b-5aae-4b0b-b8da-f24c085101c0" xsi:nil="true"/>
    <TaxCatchAll xmlns="d054a656-f97e-432f-9920-f8ef3f7c2e67" xsi:nil="true"/>
  </documentManagement>
</p:properties>
</file>

<file path=customXml/itemProps1.xml><?xml version="1.0" encoding="utf-8"?>
<ds:datastoreItem xmlns:ds="http://schemas.openxmlformats.org/officeDocument/2006/customXml" ds:itemID="{757FF0FC-0122-4A72-86D2-0274B31370D1}"/>
</file>

<file path=customXml/itemProps2.xml><?xml version="1.0" encoding="utf-8"?>
<ds:datastoreItem xmlns:ds="http://schemas.openxmlformats.org/officeDocument/2006/customXml" ds:itemID="{32E6E14C-2F69-4D0B-8BA3-40291BD630D5}"/>
</file>

<file path=customXml/itemProps3.xml><?xml version="1.0" encoding="utf-8"?>
<ds:datastoreItem xmlns:ds="http://schemas.openxmlformats.org/officeDocument/2006/customXml" ds:itemID="{CFF47C30-3A16-41E7-AF9C-34921E5DE969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548</Words>
  <Application>Microsoft Office PowerPoint</Application>
  <PresentationFormat>Widescreen</PresentationFormat>
  <Paragraphs>62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Corbel</vt:lpstr>
      <vt:lpstr>Nunito</vt:lpstr>
      <vt:lpstr>Nunito ExtraBold</vt:lpstr>
      <vt:lpstr>Nunito SemiBold</vt:lpstr>
      <vt:lpstr>Poppins</vt:lpstr>
      <vt:lpstr>CLARUS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Ludovica Miele</dc:creator>
  <cp:lastModifiedBy>Ludovica Miele</cp:lastModifiedBy>
  <cp:revision>1</cp:revision>
  <dcterms:created xsi:type="dcterms:W3CDTF">2025-04-11T10:50:23Z</dcterms:created>
  <dcterms:modified xsi:type="dcterms:W3CDTF">2025-04-11T10:57:10Z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0x010100841760BE4E7CE948ACFABB826D050C1D</vt:lpwstr>
  </property>
</Properties>
</file>