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9"/>
  </p:notesMasterIdLst>
  <p:handoutMasterIdLst>
    <p:handoutMasterId r:id="rId20"/>
  </p:handoutMasterIdLst>
  <p:sldIdLst>
    <p:sldId id="256" r:id="rId5"/>
    <p:sldId id="314" r:id="rId6"/>
    <p:sldId id="265" r:id="rId7"/>
    <p:sldId id="271" r:id="rId8"/>
    <p:sldId id="259" r:id="rId9"/>
    <p:sldId id="266" r:id="rId10"/>
    <p:sldId id="267" r:id="rId11"/>
    <p:sldId id="258" r:id="rId12"/>
    <p:sldId id="268" r:id="rId13"/>
    <p:sldId id="269" r:id="rId14"/>
    <p:sldId id="270" r:id="rId15"/>
    <p:sldId id="272" r:id="rId16"/>
    <p:sldId id="264" r:id="rId17"/>
    <p:sldId id="263" r:id="rId18"/>
  </p:sldIdLst>
  <p:sldSz cx="12192000" cy="6858000"/>
  <p:notesSz cx="6858000" cy="9144000"/>
  <p:defaultTextStyle>
    <a:defPPr>
      <a:defRPr lang="en-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800"/>
    <a:srgbClr val="85B86F"/>
    <a:srgbClr val="8BA560"/>
    <a:srgbClr val="03AEA3"/>
    <a:srgbClr val="F2DDC0"/>
    <a:srgbClr val="FFFFFF"/>
    <a:srgbClr val="1E4988"/>
    <a:srgbClr val="F45242"/>
    <a:srgbClr val="DE823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2543EDD-86AF-4A2B-A463-3C872476C9FE}" v="127" dt="2025-06-02T12:15:01.18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3656" autoAdjust="0"/>
  </p:normalViewPr>
  <p:slideViewPr>
    <p:cSldViewPr snapToGrid="0">
      <p:cViewPr varScale="1">
        <p:scale>
          <a:sx n="69" d="100"/>
          <a:sy n="69" d="100"/>
        </p:scale>
        <p:origin x="1205" y="62"/>
      </p:cViewPr>
      <p:guideLst>
        <p:guide orient="horz" pos="2160"/>
        <p:guide pos="384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ABDE999-3729-F235-B765-6037B54AFEC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B815EE0E-E498-E6A3-1316-64ABE8B02FD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A5ED155-C0F4-47E1-9018-65FCF0618EEF}" type="datetimeFigureOut">
              <a:rPr lang="en-GB" smtClean="0"/>
              <a:t>04/06/2025</a:t>
            </a:fld>
            <a:endParaRPr lang="en-GB"/>
          </a:p>
        </p:txBody>
      </p:sp>
      <p:sp>
        <p:nvSpPr>
          <p:cNvPr id="4" name="Footer Placeholder 3">
            <a:extLst>
              <a:ext uri="{FF2B5EF4-FFF2-40B4-BE49-F238E27FC236}">
                <a16:creationId xmlns:a16="http://schemas.microsoft.com/office/drawing/2014/main" id="{671A9B08-3CAC-E335-67FE-25D314E7108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696BD481-7896-19BA-3563-BFA5D1F419D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0CF2406-6B3D-4F87-A8EC-6E8961418070}" type="slidenum">
              <a:rPr lang="en-GB" smtClean="0"/>
              <a:t>‹#›</a:t>
            </a:fld>
            <a:endParaRPr lang="en-GB"/>
          </a:p>
        </p:txBody>
      </p:sp>
    </p:spTree>
    <p:extLst>
      <p:ext uri="{BB962C8B-B14F-4D97-AF65-F5344CB8AC3E}">
        <p14:creationId xmlns:p14="http://schemas.microsoft.com/office/powerpoint/2010/main" val="33543214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B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24CC15-900E-5847-B113-9F19F5945084}" type="datetimeFigureOut">
              <a:rPr lang="en-BE" smtClean="0"/>
              <a:t>06/04/2025</a:t>
            </a:fld>
            <a:endParaRPr lang="en-B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B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B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5387C6-B31E-C748-A17F-6A84A3EF5E5F}" type="slidenum">
              <a:rPr lang="en-BE" smtClean="0"/>
              <a:t>‹#›</a:t>
            </a:fld>
            <a:endParaRPr lang="en-BE"/>
          </a:p>
        </p:txBody>
      </p:sp>
    </p:spTree>
    <p:extLst>
      <p:ext uri="{BB962C8B-B14F-4D97-AF65-F5344CB8AC3E}">
        <p14:creationId xmlns:p14="http://schemas.microsoft.com/office/powerpoint/2010/main" val="14521883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a:p>
        </p:txBody>
      </p:sp>
      <p:sp>
        <p:nvSpPr>
          <p:cNvPr id="4" name="Slide Number Placeholder 3"/>
          <p:cNvSpPr>
            <a:spLocks noGrp="1"/>
          </p:cNvSpPr>
          <p:nvPr>
            <p:ph type="sldNum" sz="quarter" idx="5"/>
          </p:nvPr>
        </p:nvSpPr>
        <p:spPr/>
        <p:txBody>
          <a:bodyPr/>
          <a:lstStyle/>
          <a:p>
            <a:fld id="{CF5387C6-B31E-C748-A17F-6A84A3EF5E5F}" type="slidenum">
              <a:rPr lang="en-BE" smtClean="0"/>
              <a:t>1</a:t>
            </a:fld>
            <a:endParaRPr lang="en-BE"/>
          </a:p>
        </p:txBody>
      </p:sp>
    </p:spTree>
    <p:extLst>
      <p:ext uri="{BB962C8B-B14F-4D97-AF65-F5344CB8AC3E}">
        <p14:creationId xmlns:p14="http://schemas.microsoft.com/office/powerpoint/2010/main" val="36792028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Idsa</a:t>
            </a:r>
            <a:r>
              <a:rPr lang="en-US" dirty="0"/>
              <a:t>= The International Data Spaces Association (IDSA) </a:t>
            </a:r>
          </a:p>
        </p:txBody>
      </p:sp>
      <p:sp>
        <p:nvSpPr>
          <p:cNvPr id="4" name="Slide Number Placeholder 3"/>
          <p:cNvSpPr>
            <a:spLocks noGrp="1"/>
          </p:cNvSpPr>
          <p:nvPr>
            <p:ph type="sldNum" sz="quarter" idx="5"/>
          </p:nvPr>
        </p:nvSpPr>
        <p:spPr/>
        <p:txBody>
          <a:bodyPr/>
          <a:lstStyle/>
          <a:p>
            <a:fld id="{CF5387C6-B31E-C748-A17F-6A84A3EF5E5F}" type="slidenum">
              <a:rPr lang="en-BE" smtClean="0"/>
              <a:t>12</a:t>
            </a:fld>
            <a:endParaRPr lang="en-BE"/>
          </a:p>
        </p:txBody>
      </p:sp>
    </p:spTree>
    <p:extLst>
      <p:ext uri="{BB962C8B-B14F-4D97-AF65-F5344CB8AC3E}">
        <p14:creationId xmlns:p14="http://schemas.microsoft.com/office/powerpoint/2010/main" val="37908634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5387C6-B31E-C748-A17F-6A84A3EF5E5F}" type="slidenum">
              <a:rPr lang="en-BE" smtClean="0"/>
              <a:t>13</a:t>
            </a:fld>
            <a:endParaRPr lang="en-BE"/>
          </a:p>
        </p:txBody>
      </p:sp>
    </p:spTree>
    <p:extLst>
      <p:ext uri="{BB962C8B-B14F-4D97-AF65-F5344CB8AC3E}">
        <p14:creationId xmlns:p14="http://schemas.microsoft.com/office/powerpoint/2010/main" val="36918399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2-3 min for project introduction</a:t>
            </a:r>
          </a:p>
        </p:txBody>
      </p:sp>
      <p:sp>
        <p:nvSpPr>
          <p:cNvPr id="4" name="Slide Number Placeholder 3"/>
          <p:cNvSpPr>
            <a:spLocks noGrp="1"/>
          </p:cNvSpPr>
          <p:nvPr>
            <p:ph type="sldNum" sz="quarter" idx="5"/>
          </p:nvPr>
        </p:nvSpPr>
        <p:spPr/>
        <p:txBody>
          <a:bodyPr/>
          <a:lstStyle/>
          <a:p>
            <a:fld id="{CF5387C6-B31E-C748-A17F-6A84A3EF5E5F}" type="slidenum">
              <a:rPr lang="en-BE" smtClean="0"/>
              <a:t>3</a:t>
            </a:fld>
            <a:endParaRPr lang="en-BE"/>
          </a:p>
        </p:txBody>
      </p:sp>
    </p:spTree>
    <p:extLst>
      <p:ext uri="{BB962C8B-B14F-4D97-AF65-F5344CB8AC3E}">
        <p14:creationId xmlns:p14="http://schemas.microsoft.com/office/powerpoint/2010/main" val="27714521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F5387C6-B31E-C748-A17F-6A84A3EF5E5F}" type="slidenum">
              <a:rPr lang="en-BE" smtClean="0"/>
              <a:t>4</a:t>
            </a:fld>
            <a:endParaRPr lang="en-BE"/>
          </a:p>
        </p:txBody>
      </p:sp>
    </p:spTree>
    <p:extLst>
      <p:ext uri="{BB962C8B-B14F-4D97-AF65-F5344CB8AC3E}">
        <p14:creationId xmlns:p14="http://schemas.microsoft.com/office/powerpoint/2010/main" val="27926703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main electricity consumer is the processing and storage of vegetables, with refrigeration production being the activity that requires the most consumption. 59% is the production of refrigeration energy for freezing vegetables.</a:t>
            </a:r>
          </a:p>
          <a:p>
            <a:r>
              <a:rPr lang="en-GB" sz="1800" b="0" i="0" u="none" strike="noStrike" baseline="0" dirty="0">
                <a:solidFill>
                  <a:srgbClr val="000000"/>
                </a:solidFill>
                <a:latin typeface="Corbel" panose="020B0503020204020204" pitchFamily="34" charset="0"/>
              </a:rPr>
              <a:t>water is consumed in the vegetable washing and preparation, blanching and freezing processes. In the vegetable washing process, water is used to remove impurities mainly soil as these are cultivated products </a:t>
            </a:r>
            <a:endParaRPr lang="en-US" dirty="0"/>
          </a:p>
        </p:txBody>
      </p:sp>
      <p:sp>
        <p:nvSpPr>
          <p:cNvPr id="4" name="Slide Number Placeholder 3"/>
          <p:cNvSpPr>
            <a:spLocks noGrp="1"/>
          </p:cNvSpPr>
          <p:nvPr>
            <p:ph type="sldNum" sz="quarter" idx="5"/>
          </p:nvPr>
        </p:nvSpPr>
        <p:spPr/>
        <p:txBody>
          <a:bodyPr/>
          <a:lstStyle/>
          <a:p>
            <a:fld id="{CF5387C6-B31E-C748-A17F-6A84A3EF5E5F}" type="slidenum">
              <a:rPr lang="en-BE" smtClean="0"/>
              <a:t>6</a:t>
            </a:fld>
            <a:endParaRPr lang="en-BE"/>
          </a:p>
        </p:txBody>
      </p:sp>
    </p:spTree>
    <p:extLst>
      <p:ext uri="{BB962C8B-B14F-4D97-AF65-F5344CB8AC3E}">
        <p14:creationId xmlns:p14="http://schemas.microsoft.com/office/powerpoint/2010/main" val="19940495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the meat industry, only 34% of an animal is used as meat; the rest (fat, bones, organs, blood, hide, etc.) is considered by-product. These by-products can be processed into pet food, pharmaceuticals, fertilizers, bioenergy, cosmetics, and more—turning waste into value and supporting a circular economy.</a:t>
            </a:r>
          </a:p>
          <a:p>
            <a:r>
              <a:rPr lang="en-GB" dirty="0"/>
              <a:t>Category 3 collection is time sensitive and represents around 80% of the incoming material volume. Collecting these raw materials as fresh as possible will enable processing with lower energy consumption and improve final product quality, which leads to lower carbon footprint. Delays in the logistics will downgrade the material quality, which complicates </a:t>
            </a:r>
            <a:r>
              <a:rPr lang="en-GB" dirty="0" err="1"/>
              <a:t>processing,leads</a:t>
            </a:r>
            <a:r>
              <a:rPr lang="en-GB" dirty="0"/>
              <a:t> into higher resource usage, and yields lower value products.</a:t>
            </a:r>
            <a:endParaRPr lang="en-US" dirty="0"/>
          </a:p>
        </p:txBody>
      </p:sp>
      <p:sp>
        <p:nvSpPr>
          <p:cNvPr id="4" name="Slide Number Placeholder 3"/>
          <p:cNvSpPr>
            <a:spLocks noGrp="1"/>
          </p:cNvSpPr>
          <p:nvPr>
            <p:ph type="sldNum" sz="quarter" idx="5"/>
          </p:nvPr>
        </p:nvSpPr>
        <p:spPr/>
        <p:txBody>
          <a:bodyPr/>
          <a:lstStyle/>
          <a:p>
            <a:fld id="{CF5387C6-B31E-C748-A17F-6A84A3EF5E5F}" type="slidenum">
              <a:rPr lang="en-BE" smtClean="0"/>
              <a:t>7</a:t>
            </a:fld>
            <a:endParaRPr lang="en-BE"/>
          </a:p>
        </p:txBody>
      </p:sp>
    </p:spTree>
    <p:extLst>
      <p:ext uri="{BB962C8B-B14F-4D97-AF65-F5344CB8AC3E}">
        <p14:creationId xmlns:p14="http://schemas.microsoft.com/office/powerpoint/2010/main" val="31833543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err="1"/>
              <a:t>Colores</a:t>
            </a:r>
            <a:r>
              <a:rPr lang="it-IT"/>
              <a:t> anche nella customer </a:t>
            </a:r>
            <a:r>
              <a:rPr lang="it-IT" err="1"/>
              <a:t>journey</a:t>
            </a:r>
            <a:r>
              <a:rPr lang="it-IT"/>
              <a:t> </a:t>
            </a:r>
            <a:endParaRPr lang="en-GB"/>
          </a:p>
        </p:txBody>
      </p:sp>
      <p:sp>
        <p:nvSpPr>
          <p:cNvPr id="4" name="Slide Number Placeholder 3"/>
          <p:cNvSpPr>
            <a:spLocks noGrp="1"/>
          </p:cNvSpPr>
          <p:nvPr>
            <p:ph type="sldNum" sz="quarter" idx="5"/>
          </p:nvPr>
        </p:nvSpPr>
        <p:spPr/>
        <p:txBody>
          <a:bodyPr/>
          <a:lstStyle/>
          <a:p>
            <a:fld id="{CF5387C6-B31E-C748-A17F-6A84A3EF5E5F}" type="slidenum">
              <a:rPr lang="en-BE" smtClean="0"/>
              <a:t>8</a:t>
            </a:fld>
            <a:endParaRPr lang="en-BE"/>
          </a:p>
        </p:txBody>
      </p:sp>
    </p:spTree>
    <p:extLst>
      <p:ext uri="{BB962C8B-B14F-4D97-AF65-F5344CB8AC3E}">
        <p14:creationId xmlns:p14="http://schemas.microsoft.com/office/powerpoint/2010/main" val="24631830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1. Data Harmonisation and Governance</a:t>
            </a:r>
            <a:br>
              <a:rPr lang="en-GB" dirty="0"/>
            </a:br>
            <a:r>
              <a:rPr lang="en-GB" dirty="0"/>
              <a:t>In the initial phase of the CLARUS solution deployment, the Data Space enables companies to ingest, harmonise and semantically structure the data collected at the edge. Thanks to the use of FAIR data models and Industrial Data Platform tools, raw data is transformed into usable, standardised information. At this stage, data governance policies are defined, ensuring that access, usage, and sharing are in line with business objectives and regulatory frameworks.</a:t>
            </a:r>
          </a:p>
          <a:p>
            <a:r>
              <a:rPr lang="en-GB" dirty="0"/>
              <a:t>2. Trusted Data Sharing and Innovation</a:t>
            </a:r>
            <a:br>
              <a:rPr lang="en-GB" dirty="0"/>
            </a:br>
            <a:r>
              <a:rPr lang="en-GB" dirty="0"/>
              <a:t>In a second phase, once the system is running, the Data Space becomes a collaborative environment where selected data can be shared with third parties under sovereign and secure conditions, in line with IDSA principles. Populated datasets can be published as open access (for research, benchmarking, or replication), or shared in controlled B2B exchanges, supporting further exploitation, ecosystem collaboration, and cross-sector innovation.</a:t>
            </a:r>
          </a:p>
          <a:p>
            <a:endParaRPr lang="en-US" dirty="0"/>
          </a:p>
        </p:txBody>
      </p:sp>
      <p:sp>
        <p:nvSpPr>
          <p:cNvPr id="4" name="Slide Number Placeholder 3"/>
          <p:cNvSpPr>
            <a:spLocks noGrp="1"/>
          </p:cNvSpPr>
          <p:nvPr>
            <p:ph type="sldNum" sz="quarter" idx="5"/>
          </p:nvPr>
        </p:nvSpPr>
        <p:spPr/>
        <p:txBody>
          <a:bodyPr/>
          <a:lstStyle/>
          <a:p>
            <a:fld id="{CF5387C6-B31E-C748-A17F-6A84A3EF5E5F}" type="slidenum">
              <a:rPr lang="en-BE" smtClean="0"/>
              <a:t>9</a:t>
            </a:fld>
            <a:endParaRPr lang="en-BE"/>
          </a:p>
        </p:txBody>
      </p:sp>
    </p:spTree>
    <p:extLst>
      <p:ext uri="{BB962C8B-B14F-4D97-AF65-F5344CB8AC3E}">
        <p14:creationId xmlns:p14="http://schemas.microsoft.com/office/powerpoint/2010/main" val="39741696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dirty="0"/>
              <a:t>Mover edge infrastructure mover antes di GDI assessment</a:t>
            </a:r>
          </a:p>
          <a:p>
            <a:r>
              <a:rPr lang="it-IT" dirty="0"/>
              <a:t>Cambiare il punto di vista del titolo come il customer: collect data (edge infrastructure)</a:t>
            </a:r>
          </a:p>
          <a:p>
            <a:r>
              <a:rPr lang="it-IT" dirty="0"/>
              <a:t>Data space: sharing data</a:t>
            </a:r>
          </a:p>
          <a:p>
            <a:r>
              <a:rPr lang="it-IT" dirty="0"/>
              <a:t>AI models training</a:t>
            </a:r>
          </a:p>
          <a:p>
            <a:r>
              <a:rPr lang="it-IT" dirty="0"/>
              <a:t>Deploy ai models</a:t>
            </a:r>
          </a:p>
          <a:p>
            <a:endParaRPr lang="en-GB" dirty="0"/>
          </a:p>
          <a:p>
            <a:pPr marL="228600" indent="-228600">
              <a:buAutoNum type="arabicPeriod"/>
            </a:pPr>
            <a:r>
              <a:rPr lang="en-GB" dirty="0" err="1"/>
              <a:t>Requisitos</a:t>
            </a:r>
            <a:r>
              <a:rPr lang="en-GB" dirty="0"/>
              <a:t> </a:t>
            </a:r>
            <a:r>
              <a:rPr lang="en-GB" dirty="0" err="1"/>
              <a:t>empresa</a:t>
            </a:r>
            <a:r>
              <a:rPr lang="en-GB" dirty="0"/>
              <a:t> para </a:t>
            </a:r>
            <a:r>
              <a:rPr lang="en-GB" dirty="0" err="1"/>
              <a:t>medir</a:t>
            </a:r>
            <a:r>
              <a:rPr lang="en-GB" dirty="0"/>
              <a:t> con </a:t>
            </a:r>
            <a:r>
              <a:rPr lang="en-GB" dirty="0" err="1"/>
              <a:t>el</a:t>
            </a:r>
            <a:r>
              <a:rPr lang="en-GB" dirty="0"/>
              <a:t> GDI</a:t>
            </a:r>
          </a:p>
          <a:p>
            <a:pPr marL="228600" indent="-228600">
              <a:buAutoNum type="arabicPeriod"/>
            </a:pPr>
            <a:r>
              <a:rPr lang="en-GB" dirty="0"/>
              <a:t>Edge </a:t>
            </a:r>
            <a:r>
              <a:rPr lang="en-GB" dirty="0" err="1"/>
              <a:t>infrustructre</a:t>
            </a:r>
            <a:r>
              <a:rPr lang="en-GB" dirty="0"/>
              <a:t> (collect data), sensors to m </a:t>
            </a:r>
            <a:r>
              <a:rPr lang="en-GB" dirty="0" err="1"/>
              <a:t>easure</a:t>
            </a:r>
            <a:r>
              <a:rPr lang="en-GB" dirty="0"/>
              <a:t> </a:t>
            </a:r>
          </a:p>
          <a:p>
            <a:pPr marL="228600" indent="-228600">
              <a:buAutoNum type="arabicPeriod"/>
            </a:pPr>
            <a:r>
              <a:rPr lang="en-GB" dirty="0" err="1"/>
              <a:t>Gdi</a:t>
            </a:r>
            <a:r>
              <a:rPr lang="en-GB" dirty="0"/>
              <a:t> assessment con real values</a:t>
            </a:r>
          </a:p>
          <a:p>
            <a:pPr marL="228600" indent="-228600">
              <a:buAutoNum type="arabicPeriod"/>
            </a:pPr>
            <a:r>
              <a:rPr lang="en-GB" dirty="0" err="1"/>
              <a:t>Compartir</a:t>
            </a:r>
            <a:r>
              <a:rPr lang="en-GB" dirty="0"/>
              <a:t> con data scientists, auditors, para </a:t>
            </a:r>
            <a:r>
              <a:rPr lang="en-GB" dirty="0" err="1"/>
              <a:t>dar</a:t>
            </a:r>
            <a:r>
              <a:rPr lang="en-GB" dirty="0"/>
              <a:t> un </a:t>
            </a:r>
            <a:r>
              <a:rPr lang="en-GB" dirty="0" err="1"/>
              <a:t>valor</a:t>
            </a:r>
            <a:r>
              <a:rPr lang="en-GB" dirty="0"/>
              <a:t> (data space)</a:t>
            </a:r>
          </a:p>
          <a:p>
            <a:pPr marL="228600" indent="-228600">
              <a:buAutoNum type="arabicPeriod"/>
            </a:pPr>
            <a:r>
              <a:rPr lang="en-GB" dirty="0"/>
              <a:t>AI models data scientists train ai models con </a:t>
            </a:r>
            <a:r>
              <a:rPr lang="en-GB" dirty="0" err="1"/>
              <a:t>estos</a:t>
            </a:r>
            <a:r>
              <a:rPr lang="en-GB" dirty="0"/>
              <a:t> </a:t>
            </a:r>
            <a:r>
              <a:rPr lang="en-GB" dirty="0" err="1"/>
              <a:t>datos</a:t>
            </a:r>
            <a:r>
              <a:rPr lang="en-GB" dirty="0"/>
              <a:t> para </a:t>
            </a:r>
            <a:r>
              <a:rPr lang="en-GB" dirty="0" err="1"/>
              <a:t>mejorar</a:t>
            </a:r>
            <a:r>
              <a:rPr lang="en-GB" dirty="0"/>
              <a:t> </a:t>
            </a:r>
            <a:r>
              <a:rPr lang="en-GB" dirty="0" err="1"/>
              <a:t>gdi</a:t>
            </a:r>
            <a:endParaRPr lang="en-GB" dirty="0"/>
          </a:p>
          <a:p>
            <a:pPr marL="228600" indent="-228600">
              <a:buAutoNum type="arabicPeriod"/>
            </a:pPr>
            <a:r>
              <a:rPr lang="en-GB" dirty="0" err="1"/>
              <a:t>Mlops</a:t>
            </a:r>
            <a:r>
              <a:rPr lang="en-GB" dirty="0"/>
              <a:t> : once trained ai models: deploy in plant </a:t>
            </a:r>
          </a:p>
        </p:txBody>
      </p:sp>
      <p:sp>
        <p:nvSpPr>
          <p:cNvPr id="4" name="Slide Number Placeholder 3"/>
          <p:cNvSpPr>
            <a:spLocks noGrp="1"/>
          </p:cNvSpPr>
          <p:nvPr>
            <p:ph type="sldNum" sz="quarter" idx="5"/>
          </p:nvPr>
        </p:nvSpPr>
        <p:spPr/>
        <p:txBody>
          <a:bodyPr/>
          <a:lstStyle/>
          <a:p>
            <a:fld id="{CF5387C6-B31E-C748-A17F-6A84A3EF5E5F}" type="slidenum">
              <a:rPr lang="en-BE" smtClean="0"/>
              <a:t>10</a:t>
            </a:fld>
            <a:endParaRPr lang="en-BE"/>
          </a:p>
        </p:txBody>
      </p:sp>
    </p:spTree>
    <p:extLst>
      <p:ext uri="{BB962C8B-B14F-4D97-AF65-F5344CB8AC3E}">
        <p14:creationId xmlns:p14="http://schemas.microsoft.com/office/powerpoint/2010/main" val="16816583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edge infrastructure is the entry point for data collection and processing in the CLARUS solution. It consists of hardware and software components deployed on the user site — including IoT devices and sensors — that enable the collection of data required to assess the Green Digital Index (GDI). This infrastructure is the first step toward deploying AI in real-world industrial environments, as it not only captures data from the field but also performs local preprocessing and, when needed, executes AI tasks directly at the edge.</a:t>
            </a:r>
          </a:p>
          <a:p>
            <a:r>
              <a:rPr lang="en-GB" dirty="0"/>
              <a:t>AI models: These are machine learning algorithms developed and selected to address specific industrial challenges identified in the CLARUS pilots. Typical tasks include anomaly detection, survival analysis, and time series prediction, all aiming to improve resource efficiency. Each algorithm was chosen based on its performance and accuracy in solving the targeted problem within a given use case.</a:t>
            </a:r>
          </a:p>
          <a:p>
            <a:r>
              <a:rPr lang="en-GB" dirty="0"/>
              <a:t>The </a:t>
            </a:r>
            <a:r>
              <a:rPr lang="en-GB" dirty="0" err="1"/>
              <a:t>MLOps</a:t>
            </a:r>
            <a:r>
              <a:rPr lang="en-GB" dirty="0"/>
              <a:t> platform in CLARUS is a core component of the AI Toolkit, designed to support the operational deployment of AI models in industrial environments. </a:t>
            </a:r>
            <a:r>
              <a:rPr lang="en-GB" dirty="0" err="1"/>
              <a:t>MLOps</a:t>
            </a:r>
            <a:r>
              <a:rPr lang="en-GB" dirty="0"/>
              <a:t> (Machine Learning Operations) refers to a set of practices, tools, and workflows that aim to streamline and automate the end-to-end lifecycle of machine learning models — from development and training, to deployment, monitoring, and retraining.</a:t>
            </a:r>
          </a:p>
          <a:p>
            <a:endParaRPr lang="en-US" dirty="0"/>
          </a:p>
        </p:txBody>
      </p:sp>
      <p:sp>
        <p:nvSpPr>
          <p:cNvPr id="4" name="Slide Number Placeholder 3"/>
          <p:cNvSpPr>
            <a:spLocks noGrp="1"/>
          </p:cNvSpPr>
          <p:nvPr>
            <p:ph type="sldNum" sz="quarter" idx="5"/>
          </p:nvPr>
        </p:nvSpPr>
        <p:spPr/>
        <p:txBody>
          <a:bodyPr/>
          <a:lstStyle/>
          <a:p>
            <a:fld id="{CF5387C6-B31E-C748-A17F-6A84A3EF5E5F}" type="slidenum">
              <a:rPr lang="en-BE" smtClean="0"/>
              <a:t>11</a:t>
            </a:fld>
            <a:endParaRPr lang="en-BE"/>
          </a:p>
        </p:txBody>
      </p:sp>
    </p:spTree>
    <p:extLst>
      <p:ext uri="{BB962C8B-B14F-4D97-AF65-F5344CB8AC3E}">
        <p14:creationId xmlns:p14="http://schemas.microsoft.com/office/powerpoint/2010/main" val="5120784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B08921-3EEE-941B-FABC-188A9F947086}"/>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BE"/>
          </a:p>
        </p:txBody>
      </p:sp>
      <p:sp>
        <p:nvSpPr>
          <p:cNvPr id="3" name="Subtitle 2">
            <a:extLst>
              <a:ext uri="{FF2B5EF4-FFF2-40B4-BE49-F238E27FC236}">
                <a16:creationId xmlns:a16="http://schemas.microsoft.com/office/drawing/2014/main" id="{9D620C00-52A3-3C41-B65F-B01BA184E1F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BE"/>
          </a:p>
        </p:txBody>
      </p:sp>
      <p:sp>
        <p:nvSpPr>
          <p:cNvPr id="4" name="Date Placeholder 3">
            <a:extLst>
              <a:ext uri="{FF2B5EF4-FFF2-40B4-BE49-F238E27FC236}">
                <a16:creationId xmlns:a16="http://schemas.microsoft.com/office/drawing/2014/main" id="{A011EA6C-57BE-FBE2-F531-A1AFA4F881FD}"/>
              </a:ext>
            </a:extLst>
          </p:cNvPr>
          <p:cNvSpPr>
            <a:spLocks noGrp="1"/>
          </p:cNvSpPr>
          <p:nvPr>
            <p:ph type="dt" sz="half" idx="10"/>
          </p:nvPr>
        </p:nvSpPr>
        <p:spPr/>
        <p:txBody>
          <a:bodyPr/>
          <a:lstStyle/>
          <a:p>
            <a:fld id="{11CD1BE2-7A93-C54B-9412-34F1C75F20F2}" type="datetimeFigureOut">
              <a:rPr lang="en-BE" smtClean="0"/>
              <a:t>06/04/2025</a:t>
            </a:fld>
            <a:endParaRPr lang="en-BE"/>
          </a:p>
        </p:txBody>
      </p:sp>
      <p:sp>
        <p:nvSpPr>
          <p:cNvPr id="5" name="Footer Placeholder 4">
            <a:extLst>
              <a:ext uri="{FF2B5EF4-FFF2-40B4-BE49-F238E27FC236}">
                <a16:creationId xmlns:a16="http://schemas.microsoft.com/office/drawing/2014/main" id="{477009D0-FF1B-CBD7-02DA-2B3DB1AFC88E}"/>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99A708F7-79C1-4DA2-E2C8-1C54F73F18D1}"/>
              </a:ext>
            </a:extLst>
          </p:cNvPr>
          <p:cNvSpPr>
            <a:spLocks noGrp="1"/>
          </p:cNvSpPr>
          <p:nvPr>
            <p:ph type="sldNum" sz="quarter" idx="12"/>
          </p:nvPr>
        </p:nvSpPr>
        <p:spPr/>
        <p:txBody>
          <a:bodyPr/>
          <a:lstStyle/>
          <a:p>
            <a:fld id="{B3613ACC-F9A8-B04E-A5A4-C805FD92B740}" type="slidenum">
              <a:rPr lang="en-BE" smtClean="0"/>
              <a:t>‹#›</a:t>
            </a:fld>
            <a:endParaRPr lang="en-BE"/>
          </a:p>
        </p:txBody>
      </p:sp>
    </p:spTree>
    <p:extLst>
      <p:ext uri="{BB962C8B-B14F-4D97-AF65-F5344CB8AC3E}">
        <p14:creationId xmlns:p14="http://schemas.microsoft.com/office/powerpoint/2010/main" val="9177206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1199C4-65DE-2903-A2A9-7EDA9D8F9C8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BE"/>
          </a:p>
        </p:txBody>
      </p:sp>
      <p:sp>
        <p:nvSpPr>
          <p:cNvPr id="3" name="Picture Placeholder 2">
            <a:extLst>
              <a:ext uri="{FF2B5EF4-FFF2-40B4-BE49-F238E27FC236}">
                <a16:creationId xmlns:a16="http://schemas.microsoft.com/office/drawing/2014/main" id="{579BFBE3-D363-55FB-5AF6-98D1FFB210F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BE"/>
          </a:p>
        </p:txBody>
      </p:sp>
      <p:sp>
        <p:nvSpPr>
          <p:cNvPr id="4" name="Text Placeholder 3">
            <a:extLst>
              <a:ext uri="{FF2B5EF4-FFF2-40B4-BE49-F238E27FC236}">
                <a16:creationId xmlns:a16="http://schemas.microsoft.com/office/drawing/2014/main" id="{7D504016-7A3A-6EE3-D043-88BA3EDB2F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00C1D8F8-F3B7-BB04-22B7-162EB206AEB1}"/>
              </a:ext>
            </a:extLst>
          </p:cNvPr>
          <p:cNvSpPr>
            <a:spLocks noGrp="1"/>
          </p:cNvSpPr>
          <p:nvPr>
            <p:ph type="dt" sz="half" idx="10"/>
          </p:nvPr>
        </p:nvSpPr>
        <p:spPr/>
        <p:txBody>
          <a:bodyPr/>
          <a:lstStyle/>
          <a:p>
            <a:fld id="{11CD1BE2-7A93-C54B-9412-34F1C75F20F2}" type="datetimeFigureOut">
              <a:rPr lang="en-BE" smtClean="0"/>
              <a:t>06/04/2025</a:t>
            </a:fld>
            <a:endParaRPr lang="en-BE"/>
          </a:p>
        </p:txBody>
      </p:sp>
      <p:sp>
        <p:nvSpPr>
          <p:cNvPr id="6" name="Footer Placeholder 5">
            <a:extLst>
              <a:ext uri="{FF2B5EF4-FFF2-40B4-BE49-F238E27FC236}">
                <a16:creationId xmlns:a16="http://schemas.microsoft.com/office/drawing/2014/main" id="{DB8D0A92-B6A0-B96B-E14E-C102C835B689}"/>
              </a:ext>
            </a:extLst>
          </p:cNvPr>
          <p:cNvSpPr>
            <a:spLocks noGrp="1"/>
          </p:cNvSpPr>
          <p:nvPr>
            <p:ph type="ftr" sz="quarter" idx="11"/>
          </p:nvPr>
        </p:nvSpPr>
        <p:spPr/>
        <p:txBody>
          <a:bodyPr/>
          <a:lstStyle/>
          <a:p>
            <a:endParaRPr lang="en-BE"/>
          </a:p>
        </p:txBody>
      </p:sp>
      <p:sp>
        <p:nvSpPr>
          <p:cNvPr id="7" name="Slide Number Placeholder 6">
            <a:extLst>
              <a:ext uri="{FF2B5EF4-FFF2-40B4-BE49-F238E27FC236}">
                <a16:creationId xmlns:a16="http://schemas.microsoft.com/office/drawing/2014/main" id="{890BBE97-A3E9-75B6-444C-23449E607093}"/>
              </a:ext>
            </a:extLst>
          </p:cNvPr>
          <p:cNvSpPr>
            <a:spLocks noGrp="1"/>
          </p:cNvSpPr>
          <p:nvPr>
            <p:ph type="sldNum" sz="quarter" idx="12"/>
          </p:nvPr>
        </p:nvSpPr>
        <p:spPr/>
        <p:txBody>
          <a:bodyPr/>
          <a:lstStyle/>
          <a:p>
            <a:fld id="{B3613ACC-F9A8-B04E-A5A4-C805FD92B740}" type="slidenum">
              <a:rPr lang="en-BE" smtClean="0"/>
              <a:t>‹#›</a:t>
            </a:fld>
            <a:endParaRPr lang="en-BE"/>
          </a:p>
        </p:txBody>
      </p:sp>
    </p:spTree>
    <p:extLst>
      <p:ext uri="{BB962C8B-B14F-4D97-AF65-F5344CB8AC3E}">
        <p14:creationId xmlns:p14="http://schemas.microsoft.com/office/powerpoint/2010/main" val="4791185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A0889-F49E-57A2-A3AD-B7F9456AA682}"/>
              </a:ext>
            </a:extLst>
          </p:cNvPr>
          <p:cNvSpPr>
            <a:spLocks noGrp="1"/>
          </p:cNvSpPr>
          <p:nvPr>
            <p:ph type="title"/>
          </p:nvPr>
        </p:nvSpPr>
        <p:spPr/>
        <p:txBody>
          <a:bodyPr/>
          <a:lstStyle/>
          <a:p>
            <a:r>
              <a:rPr lang="en-GB"/>
              <a:t>Click to edit Master title style</a:t>
            </a:r>
            <a:endParaRPr lang="en-BE"/>
          </a:p>
        </p:txBody>
      </p:sp>
      <p:sp>
        <p:nvSpPr>
          <p:cNvPr id="3" name="Vertical Text Placeholder 2">
            <a:extLst>
              <a:ext uri="{FF2B5EF4-FFF2-40B4-BE49-F238E27FC236}">
                <a16:creationId xmlns:a16="http://schemas.microsoft.com/office/drawing/2014/main" id="{1ED4ADD9-AD49-CC80-D1C9-F0BA359EF640}"/>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4" name="Date Placeholder 3">
            <a:extLst>
              <a:ext uri="{FF2B5EF4-FFF2-40B4-BE49-F238E27FC236}">
                <a16:creationId xmlns:a16="http://schemas.microsoft.com/office/drawing/2014/main" id="{D2E08BD3-5BEB-8381-A61D-36BFE595C791}"/>
              </a:ext>
            </a:extLst>
          </p:cNvPr>
          <p:cNvSpPr>
            <a:spLocks noGrp="1"/>
          </p:cNvSpPr>
          <p:nvPr>
            <p:ph type="dt" sz="half" idx="10"/>
          </p:nvPr>
        </p:nvSpPr>
        <p:spPr/>
        <p:txBody>
          <a:bodyPr/>
          <a:lstStyle/>
          <a:p>
            <a:fld id="{11CD1BE2-7A93-C54B-9412-34F1C75F20F2}" type="datetimeFigureOut">
              <a:rPr lang="en-BE" smtClean="0"/>
              <a:t>06/04/2025</a:t>
            </a:fld>
            <a:endParaRPr lang="en-BE"/>
          </a:p>
        </p:txBody>
      </p:sp>
      <p:sp>
        <p:nvSpPr>
          <p:cNvPr id="5" name="Footer Placeholder 4">
            <a:extLst>
              <a:ext uri="{FF2B5EF4-FFF2-40B4-BE49-F238E27FC236}">
                <a16:creationId xmlns:a16="http://schemas.microsoft.com/office/drawing/2014/main" id="{6E988785-3A99-EF5F-827F-A6B4B95993A1}"/>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B2DDD109-F29C-FC07-5270-2DF2A09D053A}"/>
              </a:ext>
            </a:extLst>
          </p:cNvPr>
          <p:cNvSpPr>
            <a:spLocks noGrp="1"/>
          </p:cNvSpPr>
          <p:nvPr>
            <p:ph type="sldNum" sz="quarter" idx="12"/>
          </p:nvPr>
        </p:nvSpPr>
        <p:spPr/>
        <p:txBody>
          <a:bodyPr/>
          <a:lstStyle/>
          <a:p>
            <a:fld id="{B3613ACC-F9A8-B04E-A5A4-C805FD92B740}" type="slidenum">
              <a:rPr lang="en-BE" smtClean="0"/>
              <a:t>‹#›</a:t>
            </a:fld>
            <a:endParaRPr lang="en-BE"/>
          </a:p>
        </p:txBody>
      </p:sp>
    </p:spTree>
    <p:extLst>
      <p:ext uri="{BB962C8B-B14F-4D97-AF65-F5344CB8AC3E}">
        <p14:creationId xmlns:p14="http://schemas.microsoft.com/office/powerpoint/2010/main" val="34973197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B236F69-8085-173E-B9D1-75CCAF1DCD24}"/>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BE"/>
          </a:p>
        </p:txBody>
      </p:sp>
      <p:sp>
        <p:nvSpPr>
          <p:cNvPr id="3" name="Vertical Text Placeholder 2">
            <a:extLst>
              <a:ext uri="{FF2B5EF4-FFF2-40B4-BE49-F238E27FC236}">
                <a16:creationId xmlns:a16="http://schemas.microsoft.com/office/drawing/2014/main" id="{8D71BB77-494C-AA4A-797A-B1AAA765F414}"/>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4" name="Date Placeholder 3">
            <a:extLst>
              <a:ext uri="{FF2B5EF4-FFF2-40B4-BE49-F238E27FC236}">
                <a16:creationId xmlns:a16="http://schemas.microsoft.com/office/drawing/2014/main" id="{0D8C43A9-242A-5935-D68C-992ECF6AFF82}"/>
              </a:ext>
            </a:extLst>
          </p:cNvPr>
          <p:cNvSpPr>
            <a:spLocks noGrp="1"/>
          </p:cNvSpPr>
          <p:nvPr>
            <p:ph type="dt" sz="half" idx="10"/>
          </p:nvPr>
        </p:nvSpPr>
        <p:spPr/>
        <p:txBody>
          <a:bodyPr/>
          <a:lstStyle/>
          <a:p>
            <a:fld id="{11CD1BE2-7A93-C54B-9412-34F1C75F20F2}" type="datetimeFigureOut">
              <a:rPr lang="en-BE" smtClean="0"/>
              <a:t>06/04/2025</a:t>
            </a:fld>
            <a:endParaRPr lang="en-BE"/>
          </a:p>
        </p:txBody>
      </p:sp>
      <p:sp>
        <p:nvSpPr>
          <p:cNvPr id="5" name="Footer Placeholder 4">
            <a:extLst>
              <a:ext uri="{FF2B5EF4-FFF2-40B4-BE49-F238E27FC236}">
                <a16:creationId xmlns:a16="http://schemas.microsoft.com/office/drawing/2014/main" id="{E342C892-D87F-0243-B3AB-DF9D9E3A68D5}"/>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37672310-9B26-0927-19BE-AAEE2F3D480C}"/>
              </a:ext>
            </a:extLst>
          </p:cNvPr>
          <p:cNvSpPr>
            <a:spLocks noGrp="1"/>
          </p:cNvSpPr>
          <p:nvPr>
            <p:ph type="sldNum" sz="quarter" idx="12"/>
          </p:nvPr>
        </p:nvSpPr>
        <p:spPr/>
        <p:txBody>
          <a:bodyPr/>
          <a:lstStyle/>
          <a:p>
            <a:fld id="{B3613ACC-F9A8-B04E-A5A4-C805FD92B740}" type="slidenum">
              <a:rPr lang="en-BE" smtClean="0"/>
              <a:t>‹#›</a:t>
            </a:fld>
            <a:endParaRPr lang="en-BE"/>
          </a:p>
        </p:txBody>
      </p:sp>
    </p:spTree>
    <p:extLst>
      <p:ext uri="{BB962C8B-B14F-4D97-AF65-F5344CB8AC3E}">
        <p14:creationId xmlns:p14="http://schemas.microsoft.com/office/powerpoint/2010/main" val="36781845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3D59FE7-FE4D-9090-E77E-8C36FC9B6079}"/>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14DAF4E0-6914-B2E2-5BBA-1D770515E1E7}"/>
              </a:ext>
            </a:extLst>
          </p:cNvPr>
          <p:cNvSpPr>
            <a:spLocks noGrp="1"/>
          </p:cNvSpPr>
          <p:nvPr>
            <p:ph type="title"/>
          </p:nvPr>
        </p:nvSpPr>
        <p:spPr/>
        <p:txBody>
          <a:bodyPr>
            <a:normAutofit/>
          </a:bodyPr>
          <a:lstStyle>
            <a:lvl1pPr>
              <a:defRPr sz="4000">
                <a:solidFill>
                  <a:srgbClr val="007800"/>
                </a:solidFill>
              </a:defRPr>
            </a:lvl1pPr>
          </a:lstStyle>
          <a:p>
            <a:r>
              <a:rPr lang="en-GB"/>
              <a:t>Click to edit Master title style</a:t>
            </a:r>
            <a:endParaRPr lang="en-BE"/>
          </a:p>
        </p:txBody>
      </p:sp>
      <p:sp>
        <p:nvSpPr>
          <p:cNvPr id="3" name="Content Placeholder 2">
            <a:extLst>
              <a:ext uri="{FF2B5EF4-FFF2-40B4-BE49-F238E27FC236}">
                <a16:creationId xmlns:a16="http://schemas.microsoft.com/office/drawing/2014/main" id="{34094A7B-DEA9-F96F-8E60-FCE4C2AD3178}"/>
              </a:ext>
            </a:extLst>
          </p:cNvPr>
          <p:cNvSpPr>
            <a:spLocks noGrp="1"/>
          </p:cNvSpPr>
          <p:nvPr>
            <p:ph idx="1"/>
          </p:nvPr>
        </p:nvSpPr>
        <p:spPr>
          <a:xfrm>
            <a:off x="838200" y="1825625"/>
            <a:ext cx="10324381" cy="2755001"/>
          </a:xfrm>
        </p:spPr>
        <p:txBody>
          <a:bodyPr>
            <a:normAutofit/>
          </a:bodyPr>
          <a:lstStyle>
            <a:lvl1pPr>
              <a:defRPr sz="2400"/>
            </a:lvl1pPr>
            <a:lvl2pPr>
              <a:defRPr sz="2000"/>
            </a:lvl2pPr>
            <a:lvl3pPr>
              <a:defRPr sz="1800"/>
            </a:lvl3pPr>
            <a:lvl4pPr>
              <a:defRPr sz="1600"/>
            </a:lvl4pPr>
            <a:lvl5pPr>
              <a:defRPr sz="1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9" name="Slide Number Placeholder 5">
            <a:extLst>
              <a:ext uri="{FF2B5EF4-FFF2-40B4-BE49-F238E27FC236}">
                <a16:creationId xmlns:a16="http://schemas.microsoft.com/office/drawing/2014/main" id="{51856702-5C14-F273-A010-E98DABDD446C}"/>
              </a:ext>
            </a:extLst>
          </p:cNvPr>
          <p:cNvSpPr txBox="1">
            <a:spLocks/>
          </p:cNvSpPr>
          <p:nvPr userDrawn="1"/>
        </p:nvSpPr>
        <p:spPr>
          <a:xfrm>
            <a:off x="1626140" y="6171525"/>
            <a:ext cx="2743200" cy="365125"/>
          </a:xfrm>
          <a:prstGeom prst="rect">
            <a:avLst/>
          </a:prstGeom>
        </p:spPr>
        <p:txBody>
          <a:bodyPr vert="horz" lIns="91440" tIns="45720" rIns="91440" bIns="45720" rtlCol="0" anchor="ctr"/>
          <a:lstStyle>
            <a:defPPr>
              <a:defRPr lang="en-BE"/>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6EAFE49-ABB8-394D-80C9-216986F25A7D}" type="slidenum">
              <a:rPr lang="en-BE" smtClean="0"/>
              <a:pPr/>
              <a:t>‹#›</a:t>
            </a:fld>
            <a:endParaRPr lang="en-BE"/>
          </a:p>
        </p:txBody>
      </p:sp>
      <p:pic>
        <p:nvPicPr>
          <p:cNvPr id="11" name="Picture 10" descr="A green and black logo&#10;&#10;AI-generated content may be incorrect.">
            <a:extLst>
              <a:ext uri="{FF2B5EF4-FFF2-40B4-BE49-F238E27FC236}">
                <a16:creationId xmlns:a16="http://schemas.microsoft.com/office/drawing/2014/main" id="{3E086375-6070-D9C0-BC3A-7857E06319A0}"/>
              </a:ext>
            </a:extLst>
          </p:cNvPr>
          <p:cNvPicPr>
            <a:picLocks noChangeAspect="1"/>
          </p:cNvPicPr>
          <p:nvPr userDrawn="1"/>
        </p:nvPicPr>
        <p:blipFill>
          <a:blip r:embed="rId3"/>
          <a:stretch>
            <a:fillRect/>
          </a:stretch>
        </p:blipFill>
        <p:spPr>
          <a:xfrm>
            <a:off x="11619781" y="77058"/>
            <a:ext cx="402537" cy="524827"/>
          </a:xfrm>
          <a:prstGeom prst="rect">
            <a:avLst/>
          </a:prstGeom>
        </p:spPr>
      </p:pic>
    </p:spTree>
    <p:extLst>
      <p:ext uri="{BB962C8B-B14F-4D97-AF65-F5344CB8AC3E}">
        <p14:creationId xmlns:p14="http://schemas.microsoft.com/office/powerpoint/2010/main" val="926628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3D59FE7-FE4D-9090-E77E-8C36FC9B6079}"/>
              </a:ext>
            </a:extLst>
          </p:cNvPr>
          <p:cNvPicPr>
            <a:picLocks noChangeAspect="1"/>
          </p:cNvPicPr>
          <p:nvPr userDrawn="1"/>
        </p:nvPicPr>
        <p:blipFill>
          <a:blip r:embed="rId2"/>
          <a:srcRect/>
          <a:stretch/>
        </p:blipFill>
        <p:spPr>
          <a:xfrm>
            <a:off x="0" y="0"/>
            <a:ext cx="12192000" cy="6858000"/>
          </a:xfrm>
          <a:prstGeom prst="rect">
            <a:avLst/>
          </a:prstGeom>
        </p:spPr>
      </p:pic>
      <p:sp>
        <p:nvSpPr>
          <p:cNvPr id="9" name="Slide Number Placeholder 5">
            <a:extLst>
              <a:ext uri="{FF2B5EF4-FFF2-40B4-BE49-F238E27FC236}">
                <a16:creationId xmlns:a16="http://schemas.microsoft.com/office/drawing/2014/main" id="{51856702-5C14-F273-A010-E98DABDD446C}"/>
              </a:ext>
            </a:extLst>
          </p:cNvPr>
          <p:cNvSpPr txBox="1">
            <a:spLocks/>
          </p:cNvSpPr>
          <p:nvPr userDrawn="1"/>
        </p:nvSpPr>
        <p:spPr>
          <a:xfrm>
            <a:off x="1626140" y="6171525"/>
            <a:ext cx="2743200" cy="365125"/>
          </a:xfrm>
          <a:prstGeom prst="rect">
            <a:avLst/>
          </a:prstGeom>
        </p:spPr>
        <p:txBody>
          <a:bodyPr vert="horz" lIns="91440" tIns="45720" rIns="91440" bIns="45720" rtlCol="0" anchor="ctr"/>
          <a:lstStyle>
            <a:defPPr>
              <a:defRPr lang="en-BE"/>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6EAFE49-ABB8-394D-80C9-216986F25A7D}" type="slidenum">
              <a:rPr lang="en-BE" smtClean="0"/>
              <a:pPr/>
              <a:t>‹#›</a:t>
            </a:fld>
            <a:endParaRPr lang="en-BE"/>
          </a:p>
        </p:txBody>
      </p:sp>
      <p:pic>
        <p:nvPicPr>
          <p:cNvPr id="11" name="Picture 10" descr="A green and black logo&#10;&#10;AI-generated content may be incorrect.">
            <a:extLst>
              <a:ext uri="{FF2B5EF4-FFF2-40B4-BE49-F238E27FC236}">
                <a16:creationId xmlns:a16="http://schemas.microsoft.com/office/drawing/2014/main" id="{3E086375-6070-D9C0-BC3A-7857E06319A0}"/>
              </a:ext>
            </a:extLst>
          </p:cNvPr>
          <p:cNvPicPr>
            <a:picLocks noChangeAspect="1"/>
          </p:cNvPicPr>
          <p:nvPr userDrawn="1"/>
        </p:nvPicPr>
        <p:blipFill>
          <a:blip r:embed="rId3"/>
          <a:stretch>
            <a:fillRect/>
          </a:stretch>
        </p:blipFill>
        <p:spPr>
          <a:xfrm>
            <a:off x="11619781" y="77058"/>
            <a:ext cx="402537" cy="524827"/>
          </a:xfrm>
          <a:prstGeom prst="rect">
            <a:avLst/>
          </a:prstGeom>
        </p:spPr>
      </p:pic>
    </p:spTree>
    <p:extLst>
      <p:ext uri="{BB962C8B-B14F-4D97-AF65-F5344CB8AC3E}">
        <p14:creationId xmlns:p14="http://schemas.microsoft.com/office/powerpoint/2010/main" val="37297807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961AB4-281E-D76B-8BEE-A86A7E4DC4BE}"/>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BE"/>
          </a:p>
        </p:txBody>
      </p:sp>
      <p:sp>
        <p:nvSpPr>
          <p:cNvPr id="3" name="Text Placeholder 2">
            <a:extLst>
              <a:ext uri="{FF2B5EF4-FFF2-40B4-BE49-F238E27FC236}">
                <a16:creationId xmlns:a16="http://schemas.microsoft.com/office/drawing/2014/main" id="{03B7BDD4-E003-40AA-DF78-961640CC6B4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508ABEB3-DA71-E6C2-D24E-F3F79F67A61A}"/>
              </a:ext>
            </a:extLst>
          </p:cNvPr>
          <p:cNvSpPr>
            <a:spLocks noGrp="1"/>
          </p:cNvSpPr>
          <p:nvPr>
            <p:ph type="dt" sz="half" idx="10"/>
          </p:nvPr>
        </p:nvSpPr>
        <p:spPr/>
        <p:txBody>
          <a:bodyPr/>
          <a:lstStyle/>
          <a:p>
            <a:fld id="{11CD1BE2-7A93-C54B-9412-34F1C75F20F2}" type="datetimeFigureOut">
              <a:rPr lang="en-BE" smtClean="0"/>
              <a:t>06/04/2025</a:t>
            </a:fld>
            <a:endParaRPr lang="en-BE"/>
          </a:p>
        </p:txBody>
      </p:sp>
      <p:sp>
        <p:nvSpPr>
          <p:cNvPr id="5" name="Footer Placeholder 4">
            <a:extLst>
              <a:ext uri="{FF2B5EF4-FFF2-40B4-BE49-F238E27FC236}">
                <a16:creationId xmlns:a16="http://schemas.microsoft.com/office/drawing/2014/main" id="{EC46766A-459A-6BF0-46FB-36F99524B282}"/>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816CEED3-D779-46C1-3A43-98BFC11ED577}"/>
              </a:ext>
            </a:extLst>
          </p:cNvPr>
          <p:cNvSpPr>
            <a:spLocks noGrp="1"/>
          </p:cNvSpPr>
          <p:nvPr>
            <p:ph type="sldNum" sz="quarter" idx="12"/>
          </p:nvPr>
        </p:nvSpPr>
        <p:spPr/>
        <p:txBody>
          <a:bodyPr/>
          <a:lstStyle/>
          <a:p>
            <a:fld id="{B3613ACC-F9A8-B04E-A5A4-C805FD92B740}" type="slidenum">
              <a:rPr lang="en-BE" smtClean="0"/>
              <a:t>‹#›</a:t>
            </a:fld>
            <a:endParaRPr lang="en-BE"/>
          </a:p>
        </p:txBody>
      </p:sp>
    </p:spTree>
    <p:extLst>
      <p:ext uri="{BB962C8B-B14F-4D97-AF65-F5344CB8AC3E}">
        <p14:creationId xmlns:p14="http://schemas.microsoft.com/office/powerpoint/2010/main" val="6781319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943DAD-9178-02B4-38F6-E5AEFBC8436C}"/>
              </a:ext>
            </a:extLst>
          </p:cNvPr>
          <p:cNvSpPr>
            <a:spLocks noGrp="1"/>
          </p:cNvSpPr>
          <p:nvPr>
            <p:ph type="title"/>
          </p:nvPr>
        </p:nvSpPr>
        <p:spPr/>
        <p:txBody>
          <a:bodyPr/>
          <a:lstStyle/>
          <a:p>
            <a:r>
              <a:rPr lang="en-GB"/>
              <a:t>Click to edit Master title style</a:t>
            </a:r>
            <a:endParaRPr lang="en-BE"/>
          </a:p>
        </p:txBody>
      </p:sp>
      <p:sp>
        <p:nvSpPr>
          <p:cNvPr id="3" name="Content Placeholder 2">
            <a:extLst>
              <a:ext uri="{FF2B5EF4-FFF2-40B4-BE49-F238E27FC236}">
                <a16:creationId xmlns:a16="http://schemas.microsoft.com/office/drawing/2014/main" id="{5144B10D-A899-0980-6126-EF29FBA097EB}"/>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4" name="Content Placeholder 3">
            <a:extLst>
              <a:ext uri="{FF2B5EF4-FFF2-40B4-BE49-F238E27FC236}">
                <a16:creationId xmlns:a16="http://schemas.microsoft.com/office/drawing/2014/main" id="{4DA1C6A5-C9D5-D335-48D5-4D1FB73774A8}"/>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5" name="Date Placeholder 4">
            <a:extLst>
              <a:ext uri="{FF2B5EF4-FFF2-40B4-BE49-F238E27FC236}">
                <a16:creationId xmlns:a16="http://schemas.microsoft.com/office/drawing/2014/main" id="{04551CF5-BC12-BB89-B2E0-0BB4C8CC1E38}"/>
              </a:ext>
            </a:extLst>
          </p:cNvPr>
          <p:cNvSpPr>
            <a:spLocks noGrp="1"/>
          </p:cNvSpPr>
          <p:nvPr>
            <p:ph type="dt" sz="half" idx="10"/>
          </p:nvPr>
        </p:nvSpPr>
        <p:spPr/>
        <p:txBody>
          <a:bodyPr/>
          <a:lstStyle/>
          <a:p>
            <a:fld id="{11CD1BE2-7A93-C54B-9412-34F1C75F20F2}" type="datetimeFigureOut">
              <a:rPr lang="en-BE" smtClean="0"/>
              <a:t>06/04/2025</a:t>
            </a:fld>
            <a:endParaRPr lang="en-BE"/>
          </a:p>
        </p:txBody>
      </p:sp>
      <p:sp>
        <p:nvSpPr>
          <p:cNvPr id="6" name="Footer Placeholder 5">
            <a:extLst>
              <a:ext uri="{FF2B5EF4-FFF2-40B4-BE49-F238E27FC236}">
                <a16:creationId xmlns:a16="http://schemas.microsoft.com/office/drawing/2014/main" id="{4F5A5174-ED8B-101E-7B2B-7EE9153E6A51}"/>
              </a:ext>
            </a:extLst>
          </p:cNvPr>
          <p:cNvSpPr>
            <a:spLocks noGrp="1"/>
          </p:cNvSpPr>
          <p:nvPr>
            <p:ph type="ftr" sz="quarter" idx="11"/>
          </p:nvPr>
        </p:nvSpPr>
        <p:spPr/>
        <p:txBody>
          <a:bodyPr/>
          <a:lstStyle/>
          <a:p>
            <a:endParaRPr lang="en-BE"/>
          </a:p>
        </p:txBody>
      </p:sp>
      <p:sp>
        <p:nvSpPr>
          <p:cNvPr id="7" name="Slide Number Placeholder 6">
            <a:extLst>
              <a:ext uri="{FF2B5EF4-FFF2-40B4-BE49-F238E27FC236}">
                <a16:creationId xmlns:a16="http://schemas.microsoft.com/office/drawing/2014/main" id="{7460900C-B434-4244-6224-5308FB46B3CD}"/>
              </a:ext>
            </a:extLst>
          </p:cNvPr>
          <p:cNvSpPr>
            <a:spLocks noGrp="1"/>
          </p:cNvSpPr>
          <p:nvPr>
            <p:ph type="sldNum" sz="quarter" idx="12"/>
          </p:nvPr>
        </p:nvSpPr>
        <p:spPr/>
        <p:txBody>
          <a:bodyPr/>
          <a:lstStyle/>
          <a:p>
            <a:fld id="{B3613ACC-F9A8-B04E-A5A4-C805FD92B740}" type="slidenum">
              <a:rPr lang="en-BE" smtClean="0"/>
              <a:t>‹#›</a:t>
            </a:fld>
            <a:endParaRPr lang="en-BE"/>
          </a:p>
        </p:txBody>
      </p:sp>
    </p:spTree>
    <p:extLst>
      <p:ext uri="{BB962C8B-B14F-4D97-AF65-F5344CB8AC3E}">
        <p14:creationId xmlns:p14="http://schemas.microsoft.com/office/powerpoint/2010/main" val="12315835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726824-AC13-5E37-2285-9EF0BB293CA3}"/>
              </a:ext>
            </a:extLst>
          </p:cNvPr>
          <p:cNvSpPr>
            <a:spLocks noGrp="1"/>
          </p:cNvSpPr>
          <p:nvPr>
            <p:ph type="title"/>
          </p:nvPr>
        </p:nvSpPr>
        <p:spPr>
          <a:xfrm>
            <a:off x="839788" y="365125"/>
            <a:ext cx="10515600" cy="1325563"/>
          </a:xfrm>
        </p:spPr>
        <p:txBody>
          <a:bodyPr/>
          <a:lstStyle/>
          <a:p>
            <a:r>
              <a:rPr lang="en-GB"/>
              <a:t>Click to edit Master title style</a:t>
            </a:r>
            <a:endParaRPr lang="en-BE"/>
          </a:p>
        </p:txBody>
      </p:sp>
      <p:sp>
        <p:nvSpPr>
          <p:cNvPr id="3" name="Text Placeholder 2">
            <a:extLst>
              <a:ext uri="{FF2B5EF4-FFF2-40B4-BE49-F238E27FC236}">
                <a16:creationId xmlns:a16="http://schemas.microsoft.com/office/drawing/2014/main" id="{E9C470D5-F1B3-1467-7E1C-2839D13C495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36EC3F50-CC25-15E8-13D2-F561C635DA35}"/>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5" name="Text Placeholder 4">
            <a:extLst>
              <a:ext uri="{FF2B5EF4-FFF2-40B4-BE49-F238E27FC236}">
                <a16:creationId xmlns:a16="http://schemas.microsoft.com/office/drawing/2014/main" id="{CD710C2E-44E1-90AA-9229-168638BE401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62D803E0-485A-80B8-0882-374D9AB9684B}"/>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7" name="Date Placeholder 6">
            <a:extLst>
              <a:ext uri="{FF2B5EF4-FFF2-40B4-BE49-F238E27FC236}">
                <a16:creationId xmlns:a16="http://schemas.microsoft.com/office/drawing/2014/main" id="{7BE53DBF-7FA9-5225-41B1-9A0EA130330C}"/>
              </a:ext>
            </a:extLst>
          </p:cNvPr>
          <p:cNvSpPr>
            <a:spLocks noGrp="1"/>
          </p:cNvSpPr>
          <p:nvPr>
            <p:ph type="dt" sz="half" idx="10"/>
          </p:nvPr>
        </p:nvSpPr>
        <p:spPr/>
        <p:txBody>
          <a:bodyPr/>
          <a:lstStyle/>
          <a:p>
            <a:fld id="{11CD1BE2-7A93-C54B-9412-34F1C75F20F2}" type="datetimeFigureOut">
              <a:rPr lang="en-BE" smtClean="0"/>
              <a:t>06/04/2025</a:t>
            </a:fld>
            <a:endParaRPr lang="en-BE"/>
          </a:p>
        </p:txBody>
      </p:sp>
      <p:sp>
        <p:nvSpPr>
          <p:cNvPr id="8" name="Footer Placeholder 7">
            <a:extLst>
              <a:ext uri="{FF2B5EF4-FFF2-40B4-BE49-F238E27FC236}">
                <a16:creationId xmlns:a16="http://schemas.microsoft.com/office/drawing/2014/main" id="{1C404FB3-DAC8-368E-63E2-A4059F36336F}"/>
              </a:ext>
            </a:extLst>
          </p:cNvPr>
          <p:cNvSpPr>
            <a:spLocks noGrp="1"/>
          </p:cNvSpPr>
          <p:nvPr>
            <p:ph type="ftr" sz="quarter" idx="11"/>
          </p:nvPr>
        </p:nvSpPr>
        <p:spPr/>
        <p:txBody>
          <a:bodyPr/>
          <a:lstStyle/>
          <a:p>
            <a:endParaRPr lang="en-BE"/>
          </a:p>
        </p:txBody>
      </p:sp>
      <p:sp>
        <p:nvSpPr>
          <p:cNvPr id="9" name="Slide Number Placeholder 8">
            <a:extLst>
              <a:ext uri="{FF2B5EF4-FFF2-40B4-BE49-F238E27FC236}">
                <a16:creationId xmlns:a16="http://schemas.microsoft.com/office/drawing/2014/main" id="{A8FE929C-4687-559D-C60E-06FD766CEB83}"/>
              </a:ext>
            </a:extLst>
          </p:cNvPr>
          <p:cNvSpPr>
            <a:spLocks noGrp="1"/>
          </p:cNvSpPr>
          <p:nvPr>
            <p:ph type="sldNum" sz="quarter" idx="12"/>
          </p:nvPr>
        </p:nvSpPr>
        <p:spPr/>
        <p:txBody>
          <a:bodyPr/>
          <a:lstStyle/>
          <a:p>
            <a:fld id="{B3613ACC-F9A8-B04E-A5A4-C805FD92B740}" type="slidenum">
              <a:rPr lang="en-BE" smtClean="0"/>
              <a:t>‹#›</a:t>
            </a:fld>
            <a:endParaRPr lang="en-BE"/>
          </a:p>
        </p:txBody>
      </p:sp>
    </p:spTree>
    <p:extLst>
      <p:ext uri="{BB962C8B-B14F-4D97-AF65-F5344CB8AC3E}">
        <p14:creationId xmlns:p14="http://schemas.microsoft.com/office/powerpoint/2010/main" val="25484748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5B693-9AA6-A731-1BDA-57DF599051F8}"/>
              </a:ext>
            </a:extLst>
          </p:cNvPr>
          <p:cNvSpPr>
            <a:spLocks noGrp="1"/>
          </p:cNvSpPr>
          <p:nvPr>
            <p:ph type="title"/>
          </p:nvPr>
        </p:nvSpPr>
        <p:spPr/>
        <p:txBody>
          <a:bodyPr/>
          <a:lstStyle/>
          <a:p>
            <a:r>
              <a:rPr lang="en-GB"/>
              <a:t>Click to edit Master title style</a:t>
            </a:r>
            <a:endParaRPr lang="en-BE"/>
          </a:p>
        </p:txBody>
      </p:sp>
      <p:sp>
        <p:nvSpPr>
          <p:cNvPr id="3" name="Date Placeholder 2">
            <a:extLst>
              <a:ext uri="{FF2B5EF4-FFF2-40B4-BE49-F238E27FC236}">
                <a16:creationId xmlns:a16="http://schemas.microsoft.com/office/drawing/2014/main" id="{8DF2A855-F629-191A-2616-B755AC9F3A5D}"/>
              </a:ext>
            </a:extLst>
          </p:cNvPr>
          <p:cNvSpPr>
            <a:spLocks noGrp="1"/>
          </p:cNvSpPr>
          <p:nvPr>
            <p:ph type="dt" sz="half" idx="10"/>
          </p:nvPr>
        </p:nvSpPr>
        <p:spPr/>
        <p:txBody>
          <a:bodyPr/>
          <a:lstStyle/>
          <a:p>
            <a:fld id="{11CD1BE2-7A93-C54B-9412-34F1C75F20F2}" type="datetimeFigureOut">
              <a:rPr lang="en-BE" smtClean="0"/>
              <a:t>06/04/2025</a:t>
            </a:fld>
            <a:endParaRPr lang="en-BE"/>
          </a:p>
        </p:txBody>
      </p:sp>
      <p:sp>
        <p:nvSpPr>
          <p:cNvPr id="4" name="Footer Placeholder 3">
            <a:extLst>
              <a:ext uri="{FF2B5EF4-FFF2-40B4-BE49-F238E27FC236}">
                <a16:creationId xmlns:a16="http://schemas.microsoft.com/office/drawing/2014/main" id="{7B47C866-073C-29AB-0D9C-D7CBC6B38D08}"/>
              </a:ext>
            </a:extLst>
          </p:cNvPr>
          <p:cNvSpPr>
            <a:spLocks noGrp="1"/>
          </p:cNvSpPr>
          <p:nvPr>
            <p:ph type="ftr" sz="quarter" idx="11"/>
          </p:nvPr>
        </p:nvSpPr>
        <p:spPr/>
        <p:txBody>
          <a:bodyPr/>
          <a:lstStyle/>
          <a:p>
            <a:endParaRPr lang="en-BE"/>
          </a:p>
        </p:txBody>
      </p:sp>
      <p:sp>
        <p:nvSpPr>
          <p:cNvPr id="5" name="Slide Number Placeholder 4">
            <a:extLst>
              <a:ext uri="{FF2B5EF4-FFF2-40B4-BE49-F238E27FC236}">
                <a16:creationId xmlns:a16="http://schemas.microsoft.com/office/drawing/2014/main" id="{10C6060A-6500-D7B5-1593-6CA0EDCCE632}"/>
              </a:ext>
            </a:extLst>
          </p:cNvPr>
          <p:cNvSpPr>
            <a:spLocks noGrp="1"/>
          </p:cNvSpPr>
          <p:nvPr>
            <p:ph type="sldNum" sz="quarter" idx="12"/>
          </p:nvPr>
        </p:nvSpPr>
        <p:spPr/>
        <p:txBody>
          <a:bodyPr/>
          <a:lstStyle/>
          <a:p>
            <a:fld id="{B3613ACC-F9A8-B04E-A5A4-C805FD92B740}" type="slidenum">
              <a:rPr lang="en-BE" smtClean="0"/>
              <a:t>‹#›</a:t>
            </a:fld>
            <a:endParaRPr lang="en-BE"/>
          </a:p>
        </p:txBody>
      </p:sp>
    </p:spTree>
    <p:extLst>
      <p:ext uri="{BB962C8B-B14F-4D97-AF65-F5344CB8AC3E}">
        <p14:creationId xmlns:p14="http://schemas.microsoft.com/office/powerpoint/2010/main" val="4743951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99513D9-EB66-C24B-D786-7CE1C38907FA}"/>
              </a:ext>
            </a:extLst>
          </p:cNvPr>
          <p:cNvSpPr>
            <a:spLocks noGrp="1"/>
          </p:cNvSpPr>
          <p:nvPr>
            <p:ph type="dt" sz="half" idx="10"/>
          </p:nvPr>
        </p:nvSpPr>
        <p:spPr/>
        <p:txBody>
          <a:bodyPr/>
          <a:lstStyle/>
          <a:p>
            <a:fld id="{11CD1BE2-7A93-C54B-9412-34F1C75F20F2}" type="datetimeFigureOut">
              <a:rPr lang="en-BE" smtClean="0"/>
              <a:t>06/04/2025</a:t>
            </a:fld>
            <a:endParaRPr lang="en-BE"/>
          </a:p>
        </p:txBody>
      </p:sp>
      <p:sp>
        <p:nvSpPr>
          <p:cNvPr id="3" name="Footer Placeholder 2">
            <a:extLst>
              <a:ext uri="{FF2B5EF4-FFF2-40B4-BE49-F238E27FC236}">
                <a16:creationId xmlns:a16="http://schemas.microsoft.com/office/drawing/2014/main" id="{B427A892-5867-6A1F-0D82-A5B577D96AD0}"/>
              </a:ext>
            </a:extLst>
          </p:cNvPr>
          <p:cNvSpPr>
            <a:spLocks noGrp="1"/>
          </p:cNvSpPr>
          <p:nvPr>
            <p:ph type="ftr" sz="quarter" idx="11"/>
          </p:nvPr>
        </p:nvSpPr>
        <p:spPr/>
        <p:txBody>
          <a:bodyPr/>
          <a:lstStyle/>
          <a:p>
            <a:endParaRPr lang="en-BE"/>
          </a:p>
        </p:txBody>
      </p:sp>
      <p:sp>
        <p:nvSpPr>
          <p:cNvPr id="4" name="Slide Number Placeholder 3">
            <a:extLst>
              <a:ext uri="{FF2B5EF4-FFF2-40B4-BE49-F238E27FC236}">
                <a16:creationId xmlns:a16="http://schemas.microsoft.com/office/drawing/2014/main" id="{36B232C4-26D2-AEF3-7319-8D4FFB388A07}"/>
              </a:ext>
            </a:extLst>
          </p:cNvPr>
          <p:cNvSpPr>
            <a:spLocks noGrp="1"/>
          </p:cNvSpPr>
          <p:nvPr>
            <p:ph type="sldNum" sz="quarter" idx="12"/>
          </p:nvPr>
        </p:nvSpPr>
        <p:spPr/>
        <p:txBody>
          <a:bodyPr/>
          <a:lstStyle/>
          <a:p>
            <a:fld id="{B3613ACC-F9A8-B04E-A5A4-C805FD92B740}" type="slidenum">
              <a:rPr lang="en-BE" smtClean="0"/>
              <a:t>‹#›</a:t>
            </a:fld>
            <a:endParaRPr lang="en-BE"/>
          </a:p>
        </p:txBody>
      </p:sp>
    </p:spTree>
    <p:extLst>
      <p:ext uri="{BB962C8B-B14F-4D97-AF65-F5344CB8AC3E}">
        <p14:creationId xmlns:p14="http://schemas.microsoft.com/office/powerpoint/2010/main" val="38831860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1F96CA-02C7-60A1-9227-50EF94A2D85C}"/>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BE"/>
          </a:p>
        </p:txBody>
      </p:sp>
      <p:sp>
        <p:nvSpPr>
          <p:cNvPr id="3" name="Content Placeholder 2">
            <a:extLst>
              <a:ext uri="{FF2B5EF4-FFF2-40B4-BE49-F238E27FC236}">
                <a16:creationId xmlns:a16="http://schemas.microsoft.com/office/drawing/2014/main" id="{8815B99B-F392-A3A3-5625-D4A17EF36A6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4" name="Text Placeholder 3">
            <a:extLst>
              <a:ext uri="{FF2B5EF4-FFF2-40B4-BE49-F238E27FC236}">
                <a16:creationId xmlns:a16="http://schemas.microsoft.com/office/drawing/2014/main" id="{94DE6636-C16B-C76E-63E4-1A7B1BB5DCA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2ECD48D-0A62-8568-982D-CF093DB11243}"/>
              </a:ext>
            </a:extLst>
          </p:cNvPr>
          <p:cNvSpPr>
            <a:spLocks noGrp="1"/>
          </p:cNvSpPr>
          <p:nvPr>
            <p:ph type="dt" sz="half" idx="10"/>
          </p:nvPr>
        </p:nvSpPr>
        <p:spPr/>
        <p:txBody>
          <a:bodyPr/>
          <a:lstStyle/>
          <a:p>
            <a:fld id="{11CD1BE2-7A93-C54B-9412-34F1C75F20F2}" type="datetimeFigureOut">
              <a:rPr lang="en-BE" smtClean="0"/>
              <a:t>06/04/2025</a:t>
            </a:fld>
            <a:endParaRPr lang="en-BE"/>
          </a:p>
        </p:txBody>
      </p:sp>
      <p:sp>
        <p:nvSpPr>
          <p:cNvPr id="6" name="Footer Placeholder 5">
            <a:extLst>
              <a:ext uri="{FF2B5EF4-FFF2-40B4-BE49-F238E27FC236}">
                <a16:creationId xmlns:a16="http://schemas.microsoft.com/office/drawing/2014/main" id="{0AD19464-B4EE-B2CC-DFB4-2A0F45B2DE91}"/>
              </a:ext>
            </a:extLst>
          </p:cNvPr>
          <p:cNvSpPr>
            <a:spLocks noGrp="1"/>
          </p:cNvSpPr>
          <p:nvPr>
            <p:ph type="ftr" sz="quarter" idx="11"/>
          </p:nvPr>
        </p:nvSpPr>
        <p:spPr/>
        <p:txBody>
          <a:bodyPr/>
          <a:lstStyle/>
          <a:p>
            <a:endParaRPr lang="en-BE"/>
          </a:p>
        </p:txBody>
      </p:sp>
      <p:sp>
        <p:nvSpPr>
          <p:cNvPr id="7" name="Slide Number Placeholder 6">
            <a:extLst>
              <a:ext uri="{FF2B5EF4-FFF2-40B4-BE49-F238E27FC236}">
                <a16:creationId xmlns:a16="http://schemas.microsoft.com/office/drawing/2014/main" id="{F077D6F5-D20A-3BC5-9BFC-99B4E4C431C6}"/>
              </a:ext>
            </a:extLst>
          </p:cNvPr>
          <p:cNvSpPr>
            <a:spLocks noGrp="1"/>
          </p:cNvSpPr>
          <p:nvPr>
            <p:ph type="sldNum" sz="quarter" idx="12"/>
          </p:nvPr>
        </p:nvSpPr>
        <p:spPr/>
        <p:txBody>
          <a:bodyPr/>
          <a:lstStyle/>
          <a:p>
            <a:fld id="{B3613ACC-F9A8-B04E-A5A4-C805FD92B740}" type="slidenum">
              <a:rPr lang="en-BE" smtClean="0"/>
              <a:t>‹#›</a:t>
            </a:fld>
            <a:endParaRPr lang="en-BE"/>
          </a:p>
        </p:txBody>
      </p:sp>
    </p:spTree>
    <p:extLst>
      <p:ext uri="{BB962C8B-B14F-4D97-AF65-F5344CB8AC3E}">
        <p14:creationId xmlns:p14="http://schemas.microsoft.com/office/powerpoint/2010/main" val="13631811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3761C0-BBE0-D3FB-D4B2-97CF3AD81D8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BE"/>
          </a:p>
        </p:txBody>
      </p:sp>
      <p:sp>
        <p:nvSpPr>
          <p:cNvPr id="3" name="Text Placeholder 2">
            <a:extLst>
              <a:ext uri="{FF2B5EF4-FFF2-40B4-BE49-F238E27FC236}">
                <a16:creationId xmlns:a16="http://schemas.microsoft.com/office/drawing/2014/main" id="{3933F7D5-F6BB-03B8-E5F9-102A1D2D61D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4" name="Date Placeholder 3">
            <a:extLst>
              <a:ext uri="{FF2B5EF4-FFF2-40B4-BE49-F238E27FC236}">
                <a16:creationId xmlns:a16="http://schemas.microsoft.com/office/drawing/2014/main" id="{F00864DC-82D5-FB0D-5F31-10DF5658C18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latin typeface="Arial" panose="020B0604020202020204" pitchFamily="34" charset="0"/>
                <a:cs typeface="Arial" panose="020B0604020202020204" pitchFamily="34" charset="0"/>
              </a:defRPr>
            </a:lvl1pPr>
          </a:lstStyle>
          <a:p>
            <a:fld id="{11CD1BE2-7A93-C54B-9412-34F1C75F20F2}" type="datetimeFigureOut">
              <a:rPr lang="en-BE" smtClean="0"/>
              <a:pPr/>
              <a:t>06/04/2025</a:t>
            </a:fld>
            <a:endParaRPr lang="en-BE"/>
          </a:p>
        </p:txBody>
      </p:sp>
      <p:sp>
        <p:nvSpPr>
          <p:cNvPr id="5" name="Footer Placeholder 4">
            <a:extLst>
              <a:ext uri="{FF2B5EF4-FFF2-40B4-BE49-F238E27FC236}">
                <a16:creationId xmlns:a16="http://schemas.microsoft.com/office/drawing/2014/main" id="{3BDDFEFE-F87B-4250-5D8D-BA5935B8433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latin typeface="Arial" panose="020B0604020202020204" pitchFamily="34" charset="0"/>
                <a:cs typeface="Arial" panose="020B0604020202020204" pitchFamily="34" charset="0"/>
              </a:defRPr>
            </a:lvl1pPr>
          </a:lstStyle>
          <a:p>
            <a:endParaRPr lang="en-BE"/>
          </a:p>
        </p:txBody>
      </p:sp>
      <p:sp>
        <p:nvSpPr>
          <p:cNvPr id="6" name="Slide Number Placeholder 5">
            <a:extLst>
              <a:ext uri="{FF2B5EF4-FFF2-40B4-BE49-F238E27FC236}">
                <a16:creationId xmlns:a16="http://schemas.microsoft.com/office/drawing/2014/main" id="{48A369F9-B5B2-1275-638E-D1620FD6A8B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latin typeface="Arial" panose="020B0604020202020204" pitchFamily="34" charset="0"/>
                <a:cs typeface="Arial" panose="020B0604020202020204" pitchFamily="34" charset="0"/>
              </a:defRPr>
            </a:lvl1pPr>
          </a:lstStyle>
          <a:p>
            <a:fld id="{B3613ACC-F9A8-B04E-A5A4-C805FD92B740}" type="slidenum">
              <a:rPr lang="en-BE" smtClean="0"/>
              <a:pPr/>
              <a:t>‹#›</a:t>
            </a:fld>
            <a:endParaRPr lang="en-BE"/>
          </a:p>
        </p:txBody>
      </p:sp>
    </p:spTree>
    <p:extLst>
      <p:ext uri="{BB962C8B-B14F-4D97-AF65-F5344CB8AC3E}">
        <p14:creationId xmlns:p14="http://schemas.microsoft.com/office/powerpoint/2010/main" val="7378855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jp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hyperlink" Target="mailto:ffraile@cigip.upv.es" TargetMode="External"/><Relationship Id="rId7" Type="http://schemas.openxmlformats.org/officeDocument/2006/relationships/image" Target="../media/image38.gif"/><Relationship Id="rId2" Type="http://schemas.openxmlformats.org/officeDocument/2006/relationships/hyperlink" Target="mailto:lmiele@cigip.upv.es" TargetMode="Externa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hyperlink" Target="https://www.linkedin.com/company/clarus-project/?viewAsMember=true"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8.jpeg"/><Relationship Id="rId7" Type="http://schemas.openxmlformats.org/officeDocument/2006/relationships/image" Target="../media/image10.png"/><Relationship Id="rId2" Type="http://schemas.openxmlformats.org/officeDocument/2006/relationships/hyperlink" Target="mailto:lmiele@cigip.upv.es" TargetMode="External"/><Relationship Id="rId1" Type="http://schemas.openxmlformats.org/officeDocument/2006/relationships/slideLayout" Target="../slideLayouts/slideLayout2.xml"/><Relationship Id="rId6" Type="http://schemas.openxmlformats.org/officeDocument/2006/relationships/image" Target="../media/image9.JPG"/><Relationship Id="rId5" Type="http://schemas.openxmlformats.org/officeDocument/2006/relationships/hyperlink" Target="https://www.linkedin.com/company/clarus-project/?viewAsMember=true" TargetMode="External"/><Relationship Id="rId4" Type="http://schemas.openxmlformats.org/officeDocument/2006/relationships/hyperlink" Target="mailto:ffraile@cigip.upv.es"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20.jpe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2.png"/><Relationship Id="rId3" Type="http://schemas.openxmlformats.org/officeDocument/2006/relationships/image" Target="../media/image22.png"/><Relationship Id="rId7" Type="http://schemas.openxmlformats.org/officeDocument/2006/relationships/image" Target="../media/image26.png"/><Relationship Id="rId12" Type="http://schemas.openxmlformats.org/officeDocument/2006/relationships/image" Target="../media/image3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image" Target="../media/image24.png"/><Relationship Id="rId15" Type="http://schemas.openxmlformats.org/officeDocument/2006/relationships/image" Target="../media/image33.sv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 Id="rId14" Type="http://schemas.openxmlformats.org/officeDocument/2006/relationships/image" Target="../media/image32.png"/></Relationships>
</file>

<file path=ppt/slides/_rels/slide7.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6.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5.jpeg"/><Relationship Id="rId5" Type="http://schemas.openxmlformats.org/officeDocument/2006/relationships/image" Target="../media/image2.png"/><Relationship Id="rId4" Type="http://schemas.openxmlformats.org/officeDocument/2006/relationships/image" Target="../media/image34.png"/></Relationships>
</file>

<file path=ppt/slides/_rels/slide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Several people working in a factory&#10;&#10;AI-generated content may be incorrect.">
            <a:extLst>
              <a:ext uri="{FF2B5EF4-FFF2-40B4-BE49-F238E27FC236}">
                <a16:creationId xmlns:a16="http://schemas.microsoft.com/office/drawing/2014/main" id="{760A2669-1A93-18C3-D998-506EFB50E59C}"/>
              </a:ext>
            </a:extLst>
          </p:cNvPr>
          <p:cNvPicPr>
            <a:picLocks noChangeAspect="1"/>
          </p:cNvPicPr>
          <p:nvPr/>
        </p:nvPicPr>
        <p:blipFill>
          <a:blip r:embed="rId3"/>
          <a:stretch>
            <a:fillRect/>
          </a:stretch>
        </p:blipFill>
        <p:spPr>
          <a:xfrm>
            <a:off x="3948317" y="1362211"/>
            <a:ext cx="8243683" cy="5495789"/>
          </a:xfrm>
          <a:prstGeom prst="rect">
            <a:avLst/>
          </a:prstGeom>
        </p:spPr>
      </p:pic>
      <p:pic>
        <p:nvPicPr>
          <p:cNvPr id="11" name="Picture 10">
            <a:extLst>
              <a:ext uri="{FF2B5EF4-FFF2-40B4-BE49-F238E27FC236}">
                <a16:creationId xmlns:a16="http://schemas.microsoft.com/office/drawing/2014/main" id="{2D16641A-3024-0847-6C9B-0FC8F2EE66E7}"/>
              </a:ext>
            </a:extLst>
          </p:cNvPr>
          <p:cNvPicPr>
            <a:picLocks noChangeAspect="1"/>
          </p:cNvPicPr>
          <p:nvPr/>
        </p:nvPicPr>
        <p:blipFill>
          <a:blip r:embed="rId4"/>
          <a:srcRect/>
          <a:stretch/>
        </p:blipFill>
        <p:spPr>
          <a:xfrm>
            <a:off x="2622" y="-3786"/>
            <a:ext cx="12192000" cy="6858000"/>
          </a:xfrm>
          <a:prstGeom prst="rect">
            <a:avLst/>
          </a:prstGeom>
        </p:spPr>
      </p:pic>
      <p:sp>
        <p:nvSpPr>
          <p:cNvPr id="4" name="Title 1">
            <a:extLst>
              <a:ext uri="{FF2B5EF4-FFF2-40B4-BE49-F238E27FC236}">
                <a16:creationId xmlns:a16="http://schemas.microsoft.com/office/drawing/2014/main" id="{025B9E0B-C984-C2B2-3905-D17A893B5695}"/>
              </a:ext>
            </a:extLst>
          </p:cNvPr>
          <p:cNvSpPr txBox="1">
            <a:spLocks/>
          </p:cNvSpPr>
          <p:nvPr/>
        </p:nvSpPr>
        <p:spPr>
          <a:xfrm>
            <a:off x="499845" y="5347855"/>
            <a:ext cx="7924115" cy="1454727"/>
          </a:xfrm>
          <a:prstGeom prst="rect">
            <a:avLst/>
          </a:prstGeom>
        </p:spPr>
        <p:txBody>
          <a:bodyPr vert="horz" lIns="91440" tIns="45720" rIns="91440" bIns="45720" rtlCol="0" anchor="ctr">
            <a:normAutofit fontScale="62500" lnSpcReduction="20000"/>
          </a:bodyPr>
          <a:lstStyle>
            <a:lvl1pPr algn="l" defTabSz="914400" rtl="0" eaLnBrk="1" latinLnBrk="0" hangingPunct="1">
              <a:lnSpc>
                <a:spcPct val="90000"/>
              </a:lnSpc>
              <a:spcBef>
                <a:spcPct val="0"/>
              </a:spcBef>
              <a:buNone/>
              <a:defRPr sz="4000" b="0" kern="1200">
                <a:solidFill>
                  <a:srgbClr val="006117"/>
                </a:solidFill>
                <a:latin typeface="Arial" panose="020B0604020202020204" pitchFamily="34" charset="0"/>
                <a:ea typeface="+mj-ea"/>
                <a:cs typeface="Arial" panose="020B0604020202020204" pitchFamily="34" charset="0"/>
              </a:defRPr>
            </a:lvl1pPr>
          </a:lstStyle>
          <a:p>
            <a:r>
              <a:rPr lang="en-US" sz="4000" b="1" noProof="0">
                <a:solidFill>
                  <a:srgbClr val="007701"/>
                </a:solidFill>
                <a:latin typeface="Arial" panose="020B0604020202020204" pitchFamily="34" charset="0"/>
                <a:cs typeface="Arial" panose="020B0604020202020204" pitchFamily="34" charset="0"/>
              </a:rPr>
              <a:t>Circular Economy in Action: Rethinking Resources for a Greener Future</a:t>
            </a:r>
          </a:p>
          <a:p>
            <a:endParaRPr lang="en-US" sz="4000" b="1" noProof="0">
              <a:solidFill>
                <a:srgbClr val="007701"/>
              </a:solidFill>
              <a:latin typeface="Arial" panose="020B0604020202020204" pitchFamily="34" charset="0"/>
              <a:cs typeface="Arial" panose="020B0604020202020204" pitchFamily="34" charset="0"/>
            </a:endParaRPr>
          </a:p>
          <a:p>
            <a:r>
              <a:rPr lang="en-GB" i="1" noProof="0"/>
              <a:t>Promoting AI-Driven Sustainability and Traceability in the Food Industry</a:t>
            </a:r>
            <a:endParaRPr lang="en-US" i="1" noProof="0"/>
          </a:p>
        </p:txBody>
      </p:sp>
      <p:sp>
        <p:nvSpPr>
          <p:cNvPr id="5" name="Subtitle 2">
            <a:extLst>
              <a:ext uri="{FF2B5EF4-FFF2-40B4-BE49-F238E27FC236}">
                <a16:creationId xmlns:a16="http://schemas.microsoft.com/office/drawing/2014/main" id="{8B5EB0CB-27BA-4B2B-62C1-407359CB199F}"/>
              </a:ext>
            </a:extLst>
          </p:cNvPr>
          <p:cNvSpPr txBox="1">
            <a:spLocks/>
          </p:cNvSpPr>
          <p:nvPr/>
        </p:nvSpPr>
        <p:spPr>
          <a:xfrm>
            <a:off x="3084090" y="858981"/>
            <a:ext cx="3870892" cy="40110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1800" b="1" kern="1200">
                <a:solidFill>
                  <a:srgbClr val="006117"/>
                </a:solidFill>
                <a:latin typeface="Arial" panose="020B0604020202020204" pitchFamily="34" charset="0"/>
                <a:ea typeface="+mn-ea"/>
                <a:cs typeface="Arial" panose="020B0604020202020204" pitchFamily="34" charset="0"/>
              </a:defRPr>
            </a:lvl1pPr>
            <a:lvl2pPr marL="1069162" indent="0" algn="ctr" defTabSz="914400" rtl="0" eaLnBrk="1" latinLnBrk="0" hangingPunct="1">
              <a:lnSpc>
                <a:spcPct val="90000"/>
              </a:lnSpc>
              <a:spcBef>
                <a:spcPts val="500"/>
              </a:spcBef>
              <a:buFont typeface="Arial" panose="020B0604020202020204" pitchFamily="34" charset="0"/>
              <a:buNone/>
              <a:defRPr sz="4677" kern="1200">
                <a:solidFill>
                  <a:schemeClr val="tx1"/>
                </a:solidFill>
                <a:latin typeface="+mn-lt"/>
                <a:ea typeface="+mn-ea"/>
                <a:cs typeface="+mn-cs"/>
              </a:defRPr>
            </a:lvl2pPr>
            <a:lvl3pPr marL="2138324" indent="0" algn="ctr" defTabSz="914400" rtl="0" eaLnBrk="1" latinLnBrk="0" hangingPunct="1">
              <a:lnSpc>
                <a:spcPct val="90000"/>
              </a:lnSpc>
              <a:spcBef>
                <a:spcPts val="500"/>
              </a:spcBef>
              <a:buFont typeface="Arial" panose="020B0604020202020204" pitchFamily="34" charset="0"/>
              <a:buNone/>
              <a:defRPr sz="4209" kern="1200">
                <a:solidFill>
                  <a:schemeClr val="tx1"/>
                </a:solidFill>
                <a:latin typeface="+mn-lt"/>
                <a:ea typeface="+mn-ea"/>
                <a:cs typeface="+mn-cs"/>
              </a:defRPr>
            </a:lvl3pPr>
            <a:lvl4pPr marL="3207487" indent="0" algn="ctr" defTabSz="914400" rtl="0" eaLnBrk="1" latinLnBrk="0" hangingPunct="1">
              <a:lnSpc>
                <a:spcPct val="90000"/>
              </a:lnSpc>
              <a:spcBef>
                <a:spcPts val="500"/>
              </a:spcBef>
              <a:buFont typeface="Arial" panose="020B0604020202020204" pitchFamily="34" charset="0"/>
              <a:buNone/>
              <a:defRPr sz="3742" kern="1200">
                <a:solidFill>
                  <a:schemeClr val="tx1"/>
                </a:solidFill>
                <a:latin typeface="+mn-lt"/>
                <a:ea typeface="+mn-ea"/>
                <a:cs typeface="+mn-cs"/>
              </a:defRPr>
            </a:lvl4pPr>
            <a:lvl5pPr marL="4276649" indent="0" algn="ctr" defTabSz="914400" rtl="0" eaLnBrk="1" latinLnBrk="0" hangingPunct="1">
              <a:lnSpc>
                <a:spcPct val="90000"/>
              </a:lnSpc>
              <a:spcBef>
                <a:spcPts val="500"/>
              </a:spcBef>
              <a:buFont typeface="Arial" panose="020B0604020202020204" pitchFamily="34" charset="0"/>
              <a:buNone/>
              <a:defRPr sz="3742" kern="1200">
                <a:solidFill>
                  <a:schemeClr val="tx1"/>
                </a:solidFill>
                <a:latin typeface="+mn-lt"/>
                <a:ea typeface="+mn-ea"/>
                <a:cs typeface="+mn-cs"/>
              </a:defRPr>
            </a:lvl5pPr>
            <a:lvl6pPr marL="5345811" indent="0" algn="ctr" defTabSz="914400" rtl="0" eaLnBrk="1" latinLnBrk="0" hangingPunct="1">
              <a:lnSpc>
                <a:spcPct val="90000"/>
              </a:lnSpc>
              <a:spcBef>
                <a:spcPts val="500"/>
              </a:spcBef>
              <a:buFont typeface="Arial" panose="020B0604020202020204" pitchFamily="34" charset="0"/>
              <a:buNone/>
              <a:defRPr sz="3742" kern="1200">
                <a:solidFill>
                  <a:schemeClr val="tx1"/>
                </a:solidFill>
                <a:latin typeface="+mn-lt"/>
                <a:ea typeface="+mn-ea"/>
                <a:cs typeface="+mn-cs"/>
              </a:defRPr>
            </a:lvl6pPr>
            <a:lvl7pPr marL="6414973" indent="0" algn="ctr" defTabSz="914400" rtl="0" eaLnBrk="1" latinLnBrk="0" hangingPunct="1">
              <a:lnSpc>
                <a:spcPct val="90000"/>
              </a:lnSpc>
              <a:spcBef>
                <a:spcPts val="500"/>
              </a:spcBef>
              <a:buFont typeface="Arial" panose="020B0604020202020204" pitchFamily="34" charset="0"/>
              <a:buNone/>
              <a:defRPr sz="3742" kern="1200">
                <a:solidFill>
                  <a:schemeClr val="tx1"/>
                </a:solidFill>
                <a:latin typeface="+mn-lt"/>
                <a:ea typeface="+mn-ea"/>
                <a:cs typeface="+mn-cs"/>
              </a:defRPr>
            </a:lvl7pPr>
            <a:lvl8pPr marL="7484135" indent="0" algn="ctr" defTabSz="914400" rtl="0" eaLnBrk="1" latinLnBrk="0" hangingPunct="1">
              <a:lnSpc>
                <a:spcPct val="90000"/>
              </a:lnSpc>
              <a:spcBef>
                <a:spcPts val="500"/>
              </a:spcBef>
              <a:buFont typeface="Arial" panose="020B0604020202020204" pitchFamily="34" charset="0"/>
              <a:buNone/>
              <a:defRPr sz="3742" kern="1200">
                <a:solidFill>
                  <a:schemeClr val="tx1"/>
                </a:solidFill>
                <a:latin typeface="+mn-lt"/>
                <a:ea typeface="+mn-ea"/>
                <a:cs typeface="+mn-cs"/>
              </a:defRPr>
            </a:lvl8pPr>
            <a:lvl9pPr marL="8553298" indent="0" algn="ctr" defTabSz="914400" rtl="0" eaLnBrk="1" latinLnBrk="0" hangingPunct="1">
              <a:lnSpc>
                <a:spcPct val="90000"/>
              </a:lnSpc>
              <a:spcBef>
                <a:spcPts val="500"/>
              </a:spcBef>
              <a:buFont typeface="Arial" panose="020B0604020202020204" pitchFamily="34" charset="0"/>
              <a:buNone/>
              <a:defRPr sz="3742" kern="1200">
                <a:solidFill>
                  <a:schemeClr val="tx1"/>
                </a:solidFill>
                <a:latin typeface="+mn-lt"/>
                <a:ea typeface="+mn-ea"/>
                <a:cs typeface="+mn-cs"/>
              </a:defRPr>
            </a:lvl9pPr>
          </a:lstStyle>
          <a:p>
            <a:r>
              <a:rPr lang="en-US" noProof="0"/>
              <a:t>June 4</a:t>
            </a:r>
            <a:r>
              <a:rPr lang="en-US"/>
              <a:t>, </a:t>
            </a:r>
            <a:r>
              <a:rPr lang="en-US" noProof="0"/>
              <a:t>2025 </a:t>
            </a:r>
          </a:p>
        </p:txBody>
      </p:sp>
      <p:pic>
        <p:nvPicPr>
          <p:cNvPr id="8" name="Picture 7" descr="A blue flag with yellow stars in a circle&#10;&#10;AI-generated content may be incorrect.">
            <a:extLst>
              <a:ext uri="{FF2B5EF4-FFF2-40B4-BE49-F238E27FC236}">
                <a16:creationId xmlns:a16="http://schemas.microsoft.com/office/drawing/2014/main" id="{B6F7971F-65E4-966C-2575-C10F357A36DA}"/>
              </a:ext>
            </a:extLst>
          </p:cNvPr>
          <p:cNvPicPr>
            <a:picLocks noChangeAspect="1"/>
          </p:cNvPicPr>
          <p:nvPr/>
        </p:nvPicPr>
        <p:blipFill>
          <a:blip r:embed="rId5"/>
          <a:stretch>
            <a:fillRect/>
          </a:stretch>
        </p:blipFill>
        <p:spPr>
          <a:xfrm>
            <a:off x="10783185" y="6082774"/>
            <a:ext cx="626328" cy="419640"/>
          </a:xfrm>
          <a:prstGeom prst="rect">
            <a:avLst/>
          </a:prstGeom>
        </p:spPr>
      </p:pic>
      <p:sp>
        <p:nvSpPr>
          <p:cNvPr id="2" name="Rounded Rectangle 1">
            <a:extLst>
              <a:ext uri="{FF2B5EF4-FFF2-40B4-BE49-F238E27FC236}">
                <a16:creationId xmlns:a16="http://schemas.microsoft.com/office/drawing/2014/main" id="{356B8C0F-CCA2-0FFC-66C9-4BDFF1B3C518}"/>
              </a:ext>
            </a:extLst>
          </p:cNvPr>
          <p:cNvSpPr/>
          <p:nvPr/>
        </p:nvSpPr>
        <p:spPr>
          <a:xfrm>
            <a:off x="9955425" y="1646419"/>
            <a:ext cx="2063511" cy="550703"/>
          </a:xfrm>
          <a:prstGeom prst="roundRect">
            <a:avLst>
              <a:gd name="adj" fmla="val 50000"/>
            </a:avLst>
          </a:prstGeom>
          <a:solidFill>
            <a:srgbClr val="03ACA1"/>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lIns="324000" tIns="72000" rIns="251999" bIns="72000" rtlCol="0" anchor="ctr">
            <a:spAutoFit/>
          </a:bodyPr>
          <a:lstStyle/>
          <a:p>
            <a:pPr algn="r"/>
            <a:r>
              <a:rPr lang="en-US" sz="1600" b="1" noProof="0">
                <a:solidFill>
                  <a:schemeClr val="bg1"/>
                </a:solidFill>
                <a:latin typeface="Arial" panose="020B0604020202020204" pitchFamily="34" charset="0"/>
                <a:cs typeface="Arial" panose="020B0604020202020204" pitchFamily="34" charset="0"/>
              </a:rPr>
              <a:t>Partner Event</a:t>
            </a:r>
          </a:p>
        </p:txBody>
      </p:sp>
      <p:pic>
        <p:nvPicPr>
          <p:cNvPr id="9" name="Picture 8" descr="A green and black logo&#10;&#10;AI-generated content may be incorrect.">
            <a:extLst>
              <a:ext uri="{FF2B5EF4-FFF2-40B4-BE49-F238E27FC236}">
                <a16:creationId xmlns:a16="http://schemas.microsoft.com/office/drawing/2014/main" id="{980D7C03-6526-2C7F-F23F-6C89A58331B7}"/>
              </a:ext>
            </a:extLst>
          </p:cNvPr>
          <p:cNvPicPr>
            <a:picLocks noChangeAspect="1"/>
          </p:cNvPicPr>
          <p:nvPr/>
        </p:nvPicPr>
        <p:blipFill>
          <a:blip r:embed="rId6"/>
          <a:stretch>
            <a:fillRect/>
          </a:stretch>
        </p:blipFill>
        <p:spPr>
          <a:xfrm>
            <a:off x="9500615" y="5258850"/>
            <a:ext cx="454909" cy="593109"/>
          </a:xfrm>
          <a:prstGeom prst="rect">
            <a:avLst/>
          </a:prstGeom>
        </p:spPr>
      </p:pic>
      <p:pic>
        <p:nvPicPr>
          <p:cNvPr id="10" name="Picture 9">
            <a:extLst>
              <a:ext uri="{FF2B5EF4-FFF2-40B4-BE49-F238E27FC236}">
                <a16:creationId xmlns:a16="http://schemas.microsoft.com/office/drawing/2014/main" id="{E9AFEF68-ACB4-3D22-4D76-FF932A362D7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54990" y="5103291"/>
            <a:ext cx="1446308" cy="817479"/>
          </a:xfrm>
          <a:prstGeom prst="rect">
            <a:avLst/>
          </a:prstGeom>
        </p:spPr>
      </p:pic>
      <p:pic>
        <p:nvPicPr>
          <p:cNvPr id="15" name="Picture 14" descr="A black and white logo&#10;&#10;AI-generated content may be incorrect.">
            <a:extLst>
              <a:ext uri="{FF2B5EF4-FFF2-40B4-BE49-F238E27FC236}">
                <a16:creationId xmlns:a16="http://schemas.microsoft.com/office/drawing/2014/main" id="{BFA14218-3BB4-C039-89F3-94E057A25C93}"/>
              </a:ext>
            </a:extLst>
          </p:cNvPr>
          <p:cNvPicPr>
            <a:picLocks noChangeAspect="1"/>
          </p:cNvPicPr>
          <p:nvPr/>
        </p:nvPicPr>
        <p:blipFill>
          <a:blip r:embed="rId8"/>
          <a:stretch>
            <a:fillRect/>
          </a:stretch>
        </p:blipFill>
        <p:spPr>
          <a:xfrm>
            <a:off x="9206448" y="6082774"/>
            <a:ext cx="1187256" cy="419640"/>
          </a:xfrm>
          <a:prstGeom prst="rect">
            <a:avLst/>
          </a:prstGeom>
        </p:spPr>
      </p:pic>
    </p:spTree>
    <p:extLst>
      <p:ext uri="{BB962C8B-B14F-4D97-AF65-F5344CB8AC3E}">
        <p14:creationId xmlns:p14="http://schemas.microsoft.com/office/powerpoint/2010/main" val="32271550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0524EC-C1C8-2CD3-3BEA-5C7B4D2084AB}"/>
            </a:ext>
          </a:extLst>
        </p:cNvPr>
        <p:cNvGrpSpPr/>
        <p:nvPr/>
      </p:nvGrpSpPr>
      <p:grpSpPr>
        <a:xfrm>
          <a:off x="0" y="0"/>
          <a:ext cx="0" cy="0"/>
          <a:chOff x="0" y="0"/>
          <a:chExt cx="0" cy="0"/>
        </a:xfrm>
      </p:grpSpPr>
      <p:cxnSp>
        <p:nvCxnSpPr>
          <p:cNvPr id="12" name="Shape 6259">
            <a:extLst>
              <a:ext uri="{FF2B5EF4-FFF2-40B4-BE49-F238E27FC236}">
                <a16:creationId xmlns:a16="http://schemas.microsoft.com/office/drawing/2014/main" id="{CE483CCD-231B-8AF9-BE80-36E930E8C128}"/>
              </a:ext>
            </a:extLst>
          </p:cNvPr>
          <p:cNvCxnSpPr>
            <a:cxnSpLocks/>
          </p:cNvCxnSpPr>
          <p:nvPr/>
        </p:nvCxnSpPr>
        <p:spPr>
          <a:xfrm>
            <a:off x="6543039" y="0"/>
            <a:ext cx="0" cy="2691133"/>
          </a:xfrm>
          <a:prstGeom prst="straightConnector1">
            <a:avLst/>
          </a:prstGeom>
          <a:noFill/>
          <a:ln w="19050" cap="flat" cmpd="sng">
            <a:solidFill>
              <a:schemeClr val="accent1"/>
            </a:solidFill>
            <a:prstDash val="dot"/>
            <a:round/>
            <a:headEnd type="none" w="med" len="med"/>
            <a:tailEnd type="none" w="med" len="med"/>
          </a:ln>
        </p:spPr>
      </p:cxnSp>
      <p:cxnSp>
        <p:nvCxnSpPr>
          <p:cNvPr id="5" name="Shape 6259">
            <a:extLst>
              <a:ext uri="{FF2B5EF4-FFF2-40B4-BE49-F238E27FC236}">
                <a16:creationId xmlns:a16="http://schemas.microsoft.com/office/drawing/2014/main" id="{7A78A4DB-BDFA-90E9-D23A-30E4DC78E4FC}"/>
              </a:ext>
            </a:extLst>
          </p:cNvPr>
          <p:cNvCxnSpPr>
            <a:cxnSpLocks/>
          </p:cNvCxnSpPr>
          <p:nvPr/>
        </p:nvCxnSpPr>
        <p:spPr>
          <a:xfrm>
            <a:off x="6543039" y="2713451"/>
            <a:ext cx="1" cy="3126240"/>
          </a:xfrm>
          <a:prstGeom prst="straightConnector1">
            <a:avLst/>
          </a:prstGeom>
          <a:noFill/>
          <a:ln w="19050" cap="flat" cmpd="sng">
            <a:solidFill>
              <a:schemeClr val="accent1"/>
            </a:solidFill>
            <a:prstDash val="dot"/>
            <a:round/>
            <a:headEnd type="none" w="med" len="med"/>
            <a:tailEnd type="none" w="med" len="med"/>
          </a:ln>
        </p:spPr>
      </p:cxnSp>
      <p:sp>
        <p:nvSpPr>
          <p:cNvPr id="7" name="Shape 6272">
            <a:extLst>
              <a:ext uri="{FF2B5EF4-FFF2-40B4-BE49-F238E27FC236}">
                <a16:creationId xmlns:a16="http://schemas.microsoft.com/office/drawing/2014/main" id="{259AA3BB-B617-0CCA-BC25-CE0569FFA096}"/>
              </a:ext>
            </a:extLst>
          </p:cNvPr>
          <p:cNvSpPr txBox="1"/>
          <p:nvPr/>
        </p:nvSpPr>
        <p:spPr>
          <a:xfrm>
            <a:off x="6767194" y="1826733"/>
            <a:ext cx="570669" cy="307777"/>
          </a:xfrm>
          <a:prstGeom prst="rect">
            <a:avLst/>
          </a:prstGeom>
          <a:noFill/>
          <a:ln>
            <a:noFill/>
          </a:ln>
        </p:spPr>
        <p:txBody>
          <a:bodyPr wrap="square" lIns="0" tIns="0" rIns="0" bIns="0" anchor="ctr" anchorCtr="0">
            <a:noAutofit/>
          </a:bodyPr>
          <a:lstStyle/>
          <a:p>
            <a:pPr marL="0" marR="0" lvl="0" indent="0" algn="l" rtl="0">
              <a:spcBef>
                <a:spcPts val="0"/>
              </a:spcBef>
              <a:buSzPct val="25000"/>
              <a:buNone/>
            </a:pPr>
            <a:r>
              <a:rPr lang="it-IT" sz="2000" b="1" dirty="0">
                <a:solidFill>
                  <a:srgbClr val="007800"/>
                </a:solidFill>
                <a:latin typeface="+mj-lt"/>
                <a:ea typeface="Questrial"/>
                <a:cs typeface="Questrial"/>
                <a:sym typeface="Questrial"/>
              </a:rPr>
              <a:t>3</a:t>
            </a:r>
            <a:endParaRPr lang="en-GB" sz="2000" b="1" dirty="0">
              <a:solidFill>
                <a:srgbClr val="007800"/>
              </a:solidFill>
              <a:latin typeface="+mj-lt"/>
              <a:ea typeface="Questrial"/>
              <a:cs typeface="Questrial"/>
              <a:sym typeface="Questrial"/>
            </a:endParaRPr>
          </a:p>
        </p:txBody>
      </p:sp>
      <p:sp>
        <p:nvSpPr>
          <p:cNvPr id="34" name="Shape 6287">
            <a:extLst>
              <a:ext uri="{FF2B5EF4-FFF2-40B4-BE49-F238E27FC236}">
                <a16:creationId xmlns:a16="http://schemas.microsoft.com/office/drawing/2014/main" id="{7BAA134B-92AA-5684-0227-6E48511330B4}"/>
              </a:ext>
            </a:extLst>
          </p:cNvPr>
          <p:cNvSpPr/>
          <p:nvPr/>
        </p:nvSpPr>
        <p:spPr>
          <a:xfrm>
            <a:off x="6416765" y="3643667"/>
            <a:ext cx="252551" cy="252551"/>
          </a:xfrm>
          <a:prstGeom prst="ellipse">
            <a:avLst/>
          </a:prstGeom>
          <a:solidFill>
            <a:schemeClr val="lt1"/>
          </a:solidFill>
          <a:ln w="15875" cap="flat" cmpd="sng">
            <a:solidFill>
              <a:schemeClr val="accent1"/>
            </a:solidFill>
            <a:prstDash val="solid"/>
            <a:round/>
            <a:headEnd type="none" w="med" len="med"/>
            <a:tailEnd type="none" w="med" len="med"/>
          </a:ln>
        </p:spPr>
        <p:txBody>
          <a:bodyPr wrap="square" lIns="91425" tIns="45700" rIns="91425" bIns="45700" anchor="ctr" anchorCtr="0">
            <a:noAutofit/>
          </a:bodyPr>
          <a:lstStyle/>
          <a:p>
            <a:pPr marL="0" marR="0" lvl="0" indent="0" algn="ctr" rtl="0">
              <a:spcBef>
                <a:spcPts val="0"/>
              </a:spcBef>
              <a:buNone/>
            </a:pPr>
            <a:endParaRPr sz="2000">
              <a:solidFill>
                <a:schemeClr val="lt1"/>
              </a:solidFill>
              <a:latin typeface="Questrial"/>
              <a:ea typeface="Questrial"/>
              <a:cs typeface="Questrial"/>
              <a:sym typeface="Questrial"/>
            </a:endParaRPr>
          </a:p>
        </p:txBody>
      </p:sp>
      <p:sp>
        <p:nvSpPr>
          <p:cNvPr id="35" name="Shape 6291">
            <a:extLst>
              <a:ext uri="{FF2B5EF4-FFF2-40B4-BE49-F238E27FC236}">
                <a16:creationId xmlns:a16="http://schemas.microsoft.com/office/drawing/2014/main" id="{B9BE406A-4602-CE14-0B41-FC5C65EBA55A}"/>
              </a:ext>
            </a:extLst>
          </p:cNvPr>
          <p:cNvSpPr txBox="1"/>
          <p:nvPr/>
        </p:nvSpPr>
        <p:spPr>
          <a:xfrm>
            <a:off x="6146421" y="3602332"/>
            <a:ext cx="202837" cy="307777"/>
          </a:xfrm>
          <a:prstGeom prst="rect">
            <a:avLst/>
          </a:prstGeom>
          <a:noFill/>
          <a:ln>
            <a:noFill/>
          </a:ln>
        </p:spPr>
        <p:txBody>
          <a:bodyPr wrap="square" lIns="0" tIns="0" rIns="0" bIns="0" anchor="ctr" anchorCtr="0">
            <a:noAutofit/>
          </a:bodyPr>
          <a:lstStyle/>
          <a:p>
            <a:pPr marL="0" marR="0" lvl="0" indent="0" algn="l" rtl="0">
              <a:spcBef>
                <a:spcPts val="0"/>
              </a:spcBef>
              <a:buSzPct val="25000"/>
              <a:buNone/>
            </a:pPr>
            <a:r>
              <a:rPr lang="it-IT" sz="2000" b="1" dirty="0">
                <a:solidFill>
                  <a:srgbClr val="85B86F"/>
                </a:solidFill>
                <a:latin typeface="+mj-lt"/>
                <a:ea typeface="Questrial"/>
                <a:cs typeface="Questrial"/>
                <a:sym typeface="Questrial"/>
              </a:rPr>
              <a:t>4</a:t>
            </a:r>
            <a:endParaRPr lang="en-GB" sz="2000" b="1" dirty="0">
              <a:solidFill>
                <a:srgbClr val="85B86F"/>
              </a:solidFill>
              <a:latin typeface="+mj-lt"/>
              <a:ea typeface="Questrial"/>
              <a:cs typeface="Questrial"/>
              <a:sym typeface="Questrial"/>
            </a:endParaRPr>
          </a:p>
        </p:txBody>
      </p:sp>
      <p:grpSp>
        <p:nvGrpSpPr>
          <p:cNvPr id="40" name="Gruppo 3">
            <a:extLst>
              <a:ext uri="{FF2B5EF4-FFF2-40B4-BE49-F238E27FC236}">
                <a16:creationId xmlns:a16="http://schemas.microsoft.com/office/drawing/2014/main" id="{DF3ACD32-A986-54E6-F7B7-0181F92B1C6F}"/>
              </a:ext>
            </a:extLst>
          </p:cNvPr>
          <p:cNvGrpSpPr/>
          <p:nvPr/>
        </p:nvGrpSpPr>
        <p:grpSpPr>
          <a:xfrm>
            <a:off x="2400131" y="1561387"/>
            <a:ext cx="4011147" cy="1903132"/>
            <a:chOff x="6983277" y="4662803"/>
            <a:chExt cx="4011147" cy="1903132"/>
          </a:xfrm>
        </p:grpSpPr>
        <p:grpSp>
          <p:nvGrpSpPr>
            <p:cNvPr id="41" name="Shape 6277">
              <a:extLst>
                <a:ext uri="{FF2B5EF4-FFF2-40B4-BE49-F238E27FC236}">
                  <a16:creationId xmlns:a16="http://schemas.microsoft.com/office/drawing/2014/main" id="{5FBD5B6E-AF5E-7B2F-1D1C-E8088FA168A1}"/>
                </a:ext>
              </a:extLst>
            </p:cNvPr>
            <p:cNvGrpSpPr/>
            <p:nvPr/>
          </p:nvGrpSpPr>
          <p:grpSpPr>
            <a:xfrm flipH="1">
              <a:off x="6983277" y="4662803"/>
              <a:ext cx="4011147" cy="811886"/>
              <a:chOff x="140494" y="2203667"/>
              <a:chExt cx="4011147" cy="811886"/>
            </a:xfrm>
            <a:solidFill>
              <a:schemeClr val="accent1"/>
            </a:solidFill>
          </p:grpSpPr>
          <p:sp>
            <p:nvSpPr>
              <p:cNvPr id="46" name="Shape 6278">
                <a:extLst>
                  <a:ext uri="{FF2B5EF4-FFF2-40B4-BE49-F238E27FC236}">
                    <a16:creationId xmlns:a16="http://schemas.microsoft.com/office/drawing/2014/main" id="{8751FC60-5499-515F-986F-C77E28551AD3}"/>
                  </a:ext>
                </a:extLst>
              </p:cNvPr>
              <p:cNvSpPr/>
              <p:nvPr/>
            </p:nvSpPr>
            <p:spPr>
              <a:xfrm>
                <a:off x="425669" y="2203667"/>
                <a:ext cx="3725972" cy="762109"/>
              </a:xfrm>
              <a:prstGeom prst="roundRect">
                <a:avLst>
                  <a:gd name="adj" fmla="val 16667"/>
                </a:avLst>
              </a:prstGeom>
              <a:grpFill/>
              <a:ln>
                <a:noFill/>
              </a:ln>
            </p:spPr>
            <p:txBody>
              <a:bodyPr wrap="square" lIns="91425" tIns="45700" rIns="91425" bIns="45700" anchor="ctr" anchorCtr="0">
                <a:noAutofit/>
              </a:bodyPr>
              <a:lstStyle/>
              <a:p>
                <a:pPr marL="0" marR="0" lvl="0" indent="0" algn="ctr" rtl="0">
                  <a:spcBef>
                    <a:spcPts val="0"/>
                  </a:spcBef>
                  <a:buNone/>
                </a:pPr>
                <a:endParaRPr sz="2000">
                  <a:solidFill>
                    <a:schemeClr val="lt1"/>
                  </a:solidFill>
                  <a:latin typeface="Questrial"/>
                  <a:ea typeface="Questrial"/>
                  <a:cs typeface="Questrial"/>
                  <a:sym typeface="Questrial"/>
                </a:endParaRPr>
              </a:p>
            </p:txBody>
          </p:sp>
          <p:sp>
            <p:nvSpPr>
              <p:cNvPr id="47" name="Shape 6279">
                <a:extLst>
                  <a:ext uri="{FF2B5EF4-FFF2-40B4-BE49-F238E27FC236}">
                    <a16:creationId xmlns:a16="http://schemas.microsoft.com/office/drawing/2014/main" id="{AC929275-7969-DA8B-389F-C2561E424657}"/>
                  </a:ext>
                </a:extLst>
              </p:cNvPr>
              <p:cNvSpPr/>
              <p:nvPr/>
            </p:nvSpPr>
            <p:spPr>
              <a:xfrm>
                <a:off x="425669" y="2253444"/>
                <a:ext cx="3725972" cy="762109"/>
              </a:xfrm>
              <a:prstGeom prst="roundRect">
                <a:avLst>
                  <a:gd name="adj" fmla="val 11275"/>
                </a:avLst>
              </a:prstGeom>
              <a:solidFill>
                <a:srgbClr val="007800"/>
              </a:solidFill>
              <a:ln>
                <a:noFill/>
              </a:ln>
            </p:spPr>
            <p:txBody>
              <a:bodyPr wrap="square" lIns="91425" tIns="45700" rIns="91425" bIns="45700" anchor="ctr" anchorCtr="0">
                <a:noAutofit/>
              </a:bodyPr>
              <a:lstStyle/>
              <a:p>
                <a:pPr marL="0" marR="0" lvl="0" indent="0" algn="ctr" rtl="0">
                  <a:spcBef>
                    <a:spcPts val="0"/>
                  </a:spcBef>
                  <a:buNone/>
                </a:pPr>
                <a:endParaRPr sz="2000">
                  <a:solidFill>
                    <a:schemeClr val="lt1"/>
                  </a:solidFill>
                  <a:latin typeface="Questrial"/>
                  <a:ea typeface="Questrial"/>
                  <a:cs typeface="Questrial"/>
                  <a:sym typeface="Questrial"/>
                </a:endParaRPr>
              </a:p>
            </p:txBody>
          </p:sp>
          <p:sp>
            <p:nvSpPr>
              <p:cNvPr id="48" name="Shape 6280">
                <a:extLst>
                  <a:ext uri="{FF2B5EF4-FFF2-40B4-BE49-F238E27FC236}">
                    <a16:creationId xmlns:a16="http://schemas.microsoft.com/office/drawing/2014/main" id="{E502AFB6-D0DD-C98D-9D47-79AC92C7B8BE}"/>
                  </a:ext>
                </a:extLst>
              </p:cNvPr>
              <p:cNvSpPr/>
              <p:nvPr/>
            </p:nvSpPr>
            <p:spPr>
              <a:xfrm rot="16200000">
                <a:off x="89488" y="2420106"/>
                <a:ext cx="463912" cy="361899"/>
              </a:xfrm>
              <a:prstGeom prst="triangle">
                <a:avLst>
                  <a:gd name="adj" fmla="val 50000"/>
                </a:avLst>
              </a:prstGeom>
              <a:solidFill>
                <a:srgbClr val="007800"/>
              </a:solidFill>
              <a:ln>
                <a:noFill/>
              </a:ln>
            </p:spPr>
            <p:txBody>
              <a:bodyPr wrap="square" lIns="91425" tIns="45700" rIns="91425" bIns="45700" anchor="ctr" anchorCtr="0">
                <a:noAutofit/>
              </a:bodyPr>
              <a:lstStyle/>
              <a:p>
                <a:pPr marL="0" marR="0" lvl="0" indent="0" algn="ctr" rtl="0">
                  <a:spcBef>
                    <a:spcPts val="0"/>
                  </a:spcBef>
                  <a:buNone/>
                </a:pPr>
                <a:endParaRPr sz="2000">
                  <a:solidFill>
                    <a:schemeClr val="lt1"/>
                  </a:solidFill>
                  <a:latin typeface="Questrial"/>
                  <a:ea typeface="Questrial"/>
                  <a:cs typeface="Questrial"/>
                  <a:sym typeface="Questrial"/>
                </a:endParaRPr>
              </a:p>
            </p:txBody>
          </p:sp>
        </p:grpSp>
        <p:sp>
          <p:nvSpPr>
            <p:cNvPr id="42" name="Shape 6282">
              <a:extLst>
                <a:ext uri="{FF2B5EF4-FFF2-40B4-BE49-F238E27FC236}">
                  <a16:creationId xmlns:a16="http://schemas.microsoft.com/office/drawing/2014/main" id="{27B8670E-06C2-F970-82C1-A95DC4F7AA54}"/>
                </a:ext>
              </a:extLst>
            </p:cNvPr>
            <p:cNvSpPr txBox="1"/>
            <p:nvPr/>
          </p:nvSpPr>
          <p:spPr>
            <a:xfrm>
              <a:off x="7097639" y="4806143"/>
              <a:ext cx="3409891" cy="475428"/>
            </a:xfrm>
            <a:prstGeom prst="rect">
              <a:avLst/>
            </a:prstGeom>
            <a:noFill/>
            <a:ln>
              <a:noFill/>
            </a:ln>
          </p:spPr>
          <p:txBody>
            <a:bodyPr wrap="square" lIns="0" tIns="0" rIns="0" bIns="0" anchor="ctr" anchorCtr="0">
              <a:noAutofit/>
            </a:bodyPr>
            <a:lstStyle/>
            <a:p>
              <a:pPr marL="0" marR="0" lvl="0" indent="0" algn="ctr" rtl="0">
                <a:spcBef>
                  <a:spcPts val="0"/>
                </a:spcBef>
                <a:buSzPct val="25000"/>
                <a:buNone/>
              </a:pPr>
              <a:r>
                <a:rPr lang="it-IT" sz="1600" b="1" dirty="0">
                  <a:solidFill>
                    <a:schemeClr val="lt1"/>
                  </a:solidFill>
                  <a:latin typeface="+mj-lt"/>
                  <a:ea typeface="Questrial"/>
                  <a:cs typeface="Questrial"/>
                  <a:sym typeface="Questrial"/>
                </a:rPr>
                <a:t>G</a:t>
              </a:r>
              <a:r>
                <a:rPr lang="en-GB" sz="1600" b="1" dirty="0" err="1">
                  <a:solidFill>
                    <a:schemeClr val="lt1"/>
                  </a:solidFill>
                  <a:latin typeface="+mj-lt"/>
                  <a:ea typeface="Questrial"/>
                  <a:cs typeface="Questrial"/>
                  <a:sym typeface="Questrial"/>
                </a:rPr>
                <a:t>reen</a:t>
              </a:r>
              <a:r>
                <a:rPr lang="en-GB" sz="1600" b="1" dirty="0">
                  <a:solidFill>
                    <a:schemeClr val="lt1"/>
                  </a:solidFill>
                  <a:latin typeface="+mj-lt"/>
                  <a:ea typeface="Questrial"/>
                  <a:cs typeface="Questrial"/>
                  <a:sym typeface="Questrial"/>
                </a:rPr>
                <a:t> Deal Index Assessment</a:t>
              </a:r>
            </a:p>
          </p:txBody>
        </p:sp>
        <p:grpSp>
          <p:nvGrpSpPr>
            <p:cNvPr id="43" name="Gruppo 55">
              <a:extLst>
                <a:ext uri="{FF2B5EF4-FFF2-40B4-BE49-F238E27FC236}">
                  <a16:creationId xmlns:a16="http://schemas.microsoft.com/office/drawing/2014/main" id="{C01B0313-0D13-2811-6E7C-C320ACD66EA8}"/>
                </a:ext>
              </a:extLst>
            </p:cNvPr>
            <p:cNvGrpSpPr/>
            <p:nvPr/>
          </p:nvGrpSpPr>
          <p:grpSpPr>
            <a:xfrm>
              <a:off x="6987346" y="5426718"/>
              <a:ext cx="3759716" cy="1139217"/>
              <a:chOff x="2424283" y="3424265"/>
              <a:chExt cx="3759716" cy="1139217"/>
            </a:xfrm>
          </p:grpSpPr>
          <p:sp>
            <p:nvSpPr>
              <p:cNvPr id="44" name="Shape 6336">
                <a:extLst>
                  <a:ext uri="{FF2B5EF4-FFF2-40B4-BE49-F238E27FC236}">
                    <a16:creationId xmlns:a16="http://schemas.microsoft.com/office/drawing/2014/main" id="{A70E2A73-5CD2-ADCC-076D-2ADBFE9310AC}"/>
                  </a:ext>
                </a:extLst>
              </p:cNvPr>
              <p:cNvSpPr/>
              <p:nvPr/>
            </p:nvSpPr>
            <p:spPr>
              <a:xfrm>
                <a:off x="2424283" y="3432126"/>
                <a:ext cx="3725972" cy="1131356"/>
              </a:xfrm>
              <a:prstGeom prst="roundRect">
                <a:avLst>
                  <a:gd name="adj" fmla="val 2499"/>
                </a:avLst>
              </a:prstGeom>
              <a:solidFill>
                <a:srgbClr val="F2DDC0"/>
              </a:solidFill>
              <a:ln>
                <a:noFill/>
              </a:ln>
            </p:spPr>
            <p:txBody>
              <a:bodyPr wrap="square" lIns="91425" tIns="45700" rIns="91425" bIns="45700" anchor="ctr" anchorCtr="0">
                <a:noAutofit/>
              </a:bodyPr>
              <a:lstStyle/>
              <a:p>
                <a:pPr marL="0" marR="0" lvl="0" indent="0" algn="ctr" rtl="0">
                  <a:spcBef>
                    <a:spcPts val="0"/>
                  </a:spcBef>
                  <a:buNone/>
                </a:pPr>
                <a:endParaRPr sz="2000">
                  <a:solidFill>
                    <a:schemeClr val="lt1"/>
                  </a:solidFill>
                  <a:latin typeface="Questrial"/>
                  <a:ea typeface="Questrial"/>
                  <a:cs typeface="Questrial"/>
                  <a:sym typeface="Questrial"/>
                </a:endParaRPr>
              </a:p>
            </p:txBody>
          </p:sp>
          <p:sp>
            <p:nvSpPr>
              <p:cNvPr id="45" name="CasellaDiTesto 57">
                <a:extLst>
                  <a:ext uri="{FF2B5EF4-FFF2-40B4-BE49-F238E27FC236}">
                    <a16:creationId xmlns:a16="http://schemas.microsoft.com/office/drawing/2014/main" id="{E0B4C53A-FCFC-1F6D-A8DF-E101129AC562}"/>
                  </a:ext>
                </a:extLst>
              </p:cNvPr>
              <p:cNvSpPr txBox="1"/>
              <p:nvPr/>
            </p:nvSpPr>
            <p:spPr>
              <a:xfrm>
                <a:off x="2458026" y="3424265"/>
                <a:ext cx="3725973" cy="954107"/>
              </a:xfrm>
              <a:prstGeom prst="rect">
                <a:avLst/>
              </a:prstGeom>
              <a:noFill/>
            </p:spPr>
            <p:txBody>
              <a:bodyPr wrap="square" rtlCol="0">
                <a:spAutoFit/>
              </a:bodyPr>
              <a:lstStyle/>
              <a:p>
                <a:r>
                  <a:rPr lang="en-GB" sz="1400" dirty="0"/>
                  <a:t>The selected indicators are aggregated using the </a:t>
                </a:r>
                <a:r>
                  <a:rPr lang="en-GB" sz="1400" b="1" dirty="0"/>
                  <a:t>Green Deal Performance Assessment Methodology </a:t>
                </a:r>
                <a:r>
                  <a:rPr lang="en-GB" sz="1400" dirty="0"/>
                  <a:t>and the </a:t>
                </a:r>
                <a:r>
                  <a:rPr lang="en-GB" sz="1400" b="1" dirty="0"/>
                  <a:t>Green Deal Ontology</a:t>
                </a:r>
                <a:r>
                  <a:rPr lang="en-GB" sz="1400" dirty="0"/>
                  <a:t> support</a:t>
                </a:r>
                <a:endParaRPr lang="en-GB" sz="1400" b="1" dirty="0">
                  <a:latin typeface="+mj-lt"/>
                </a:endParaRPr>
              </a:p>
            </p:txBody>
          </p:sp>
        </p:grpSp>
      </p:grpSp>
      <p:grpSp>
        <p:nvGrpSpPr>
          <p:cNvPr id="49" name="Gruppo 3">
            <a:extLst>
              <a:ext uri="{FF2B5EF4-FFF2-40B4-BE49-F238E27FC236}">
                <a16:creationId xmlns:a16="http://schemas.microsoft.com/office/drawing/2014/main" id="{9645900C-C8D3-83F4-785F-B0A0159A46F7}"/>
              </a:ext>
            </a:extLst>
          </p:cNvPr>
          <p:cNvGrpSpPr/>
          <p:nvPr/>
        </p:nvGrpSpPr>
        <p:grpSpPr>
          <a:xfrm>
            <a:off x="6736822" y="3304803"/>
            <a:ext cx="5117126" cy="2627768"/>
            <a:chOff x="6735740" y="4662803"/>
            <a:chExt cx="5117126" cy="2627768"/>
          </a:xfrm>
        </p:grpSpPr>
        <p:grpSp>
          <p:nvGrpSpPr>
            <p:cNvPr id="50" name="Shape 6277">
              <a:extLst>
                <a:ext uri="{FF2B5EF4-FFF2-40B4-BE49-F238E27FC236}">
                  <a16:creationId xmlns:a16="http://schemas.microsoft.com/office/drawing/2014/main" id="{883C15EE-00BB-448B-9B89-463A0D32491F}"/>
                </a:ext>
              </a:extLst>
            </p:cNvPr>
            <p:cNvGrpSpPr/>
            <p:nvPr/>
          </p:nvGrpSpPr>
          <p:grpSpPr>
            <a:xfrm flipH="1">
              <a:off x="6735740" y="4662803"/>
              <a:ext cx="5014688" cy="811886"/>
              <a:chOff x="-615510" y="2203667"/>
              <a:chExt cx="5014688" cy="811886"/>
            </a:xfrm>
            <a:solidFill>
              <a:schemeClr val="accent1"/>
            </a:solidFill>
          </p:grpSpPr>
          <p:sp>
            <p:nvSpPr>
              <p:cNvPr id="55" name="Shape 6278">
                <a:extLst>
                  <a:ext uri="{FF2B5EF4-FFF2-40B4-BE49-F238E27FC236}">
                    <a16:creationId xmlns:a16="http://schemas.microsoft.com/office/drawing/2014/main" id="{3DC2869E-C3FB-9564-30E9-958CF3594374}"/>
                  </a:ext>
                </a:extLst>
              </p:cNvPr>
              <p:cNvSpPr/>
              <p:nvPr/>
            </p:nvSpPr>
            <p:spPr>
              <a:xfrm>
                <a:off x="-550097" y="2203667"/>
                <a:ext cx="4701739" cy="762109"/>
              </a:xfrm>
              <a:prstGeom prst="roundRect">
                <a:avLst>
                  <a:gd name="adj" fmla="val 16667"/>
                </a:avLst>
              </a:prstGeom>
              <a:grpFill/>
              <a:ln>
                <a:noFill/>
              </a:ln>
            </p:spPr>
            <p:txBody>
              <a:bodyPr wrap="square" lIns="91425" tIns="45700" rIns="91425" bIns="45700" anchor="ctr" anchorCtr="0">
                <a:noAutofit/>
              </a:bodyPr>
              <a:lstStyle/>
              <a:p>
                <a:pPr marL="0" marR="0" lvl="0" indent="0" algn="ctr" rtl="0">
                  <a:spcBef>
                    <a:spcPts val="0"/>
                  </a:spcBef>
                  <a:buNone/>
                </a:pPr>
                <a:endParaRPr sz="2000">
                  <a:solidFill>
                    <a:schemeClr val="lt1"/>
                  </a:solidFill>
                  <a:latin typeface="Questrial"/>
                  <a:ea typeface="Questrial"/>
                  <a:cs typeface="Questrial"/>
                  <a:sym typeface="Questrial"/>
                </a:endParaRPr>
              </a:p>
            </p:txBody>
          </p:sp>
          <p:sp>
            <p:nvSpPr>
              <p:cNvPr id="57" name="Shape 6280">
                <a:extLst>
                  <a:ext uri="{FF2B5EF4-FFF2-40B4-BE49-F238E27FC236}">
                    <a16:creationId xmlns:a16="http://schemas.microsoft.com/office/drawing/2014/main" id="{BA1818B9-B852-8FA4-F48D-806EE8F895DC}"/>
                  </a:ext>
                </a:extLst>
              </p:cNvPr>
              <p:cNvSpPr/>
              <p:nvPr/>
            </p:nvSpPr>
            <p:spPr>
              <a:xfrm rot="5400000">
                <a:off x="3986273" y="2453549"/>
                <a:ext cx="463912" cy="361899"/>
              </a:xfrm>
              <a:prstGeom prst="triangle">
                <a:avLst>
                  <a:gd name="adj" fmla="val 50000"/>
                </a:avLst>
              </a:prstGeom>
              <a:solidFill>
                <a:srgbClr val="85B86F"/>
              </a:solidFill>
              <a:ln>
                <a:noFill/>
              </a:ln>
            </p:spPr>
            <p:txBody>
              <a:bodyPr wrap="square" lIns="91425" tIns="45700" rIns="91425" bIns="45700" anchor="ctr" anchorCtr="0">
                <a:noAutofit/>
              </a:bodyPr>
              <a:lstStyle/>
              <a:p>
                <a:pPr marL="0" marR="0" lvl="0" indent="0" algn="ctr" rtl="0">
                  <a:spcBef>
                    <a:spcPts val="0"/>
                  </a:spcBef>
                  <a:buNone/>
                </a:pPr>
                <a:endParaRPr sz="2000">
                  <a:solidFill>
                    <a:schemeClr val="lt1"/>
                  </a:solidFill>
                  <a:latin typeface="Questrial"/>
                  <a:ea typeface="Questrial"/>
                  <a:cs typeface="Questrial"/>
                  <a:sym typeface="Questrial"/>
                </a:endParaRPr>
              </a:p>
            </p:txBody>
          </p:sp>
          <p:sp>
            <p:nvSpPr>
              <p:cNvPr id="56" name="Shape 6279">
                <a:extLst>
                  <a:ext uri="{FF2B5EF4-FFF2-40B4-BE49-F238E27FC236}">
                    <a16:creationId xmlns:a16="http://schemas.microsoft.com/office/drawing/2014/main" id="{DE4F49DA-DAE2-3A33-8203-4A4222407186}"/>
                  </a:ext>
                </a:extLst>
              </p:cNvPr>
              <p:cNvSpPr/>
              <p:nvPr/>
            </p:nvSpPr>
            <p:spPr>
              <a:xfrm>
                <a:off x="-615510" y="2253444"/>
                <a:ext cx="4767153" cy="762109"/>
              </a:xfrm>
              <a:prstGeom prst="roundRect">
                <a:avLst>
                  <a:gd name="adj" fmla="val 11275"/>
                </a:avLst>
              </a:prstGeom>
              <a:solidFill>
                <a:srgbClr val="85B86F"/>
              </a:solidFill>
              <a:ln>
                <a:noFill/>
              </a:ln>
            </p:spPr>
            <p:txBody>
              <a:bodyPr wrap="square" lIns="91425" tIns="45700" rIns="91425" bIns="45700" anchor="ctr" anchorCtr="0">
                <a:noAutofit/>
              </a:bodyPr>
              <a:lstStyle/>
              <a:p>
                <a:pPr marL="0" marR="0" lvl="0" indent="0" algn="ctr" rtl="0">
                  <a:spcBef>
                    <a:spcPts val="0"/>
                  </a:spcBef>
                  <a:buNone/>
                </a:pPr>
                <a:endParaRPr sz="2000">
                  <a:solidFill>
                    <a:schemeClr val="lt1"/>
                  </a:solidFill>
                  <a:latin typeface="Questrial"/>
                  <a:ea typeface="Questrial"/>
                  <a:cs typeface="Questrial"/>
                  <a:sym typeface="Questrial"/>
                </a:endParaRPr>
              </a:p>
            </p:txBody>
          </p:sp>
        </p:grpSp>
        <p:sp>
          <p:nvSpPr>
            <p:cNvPr id="51" name="Shape 6282">
              <a:extLst>
                <a:ext uri="{FF2B5EF4-FFF2-40B4-BE49-F238E27FC236}">
                  <a16:creationId xmlns:a16="http://schemas.microsoft.com/office/drawing/2014/main" id="{A7CEA4FD-A938-B997-C61C-F39B1A1DEF3E}"/>
                </a:ext>
              </a:extLst>
            </p:cNvPr>
            <p:cNvSpPr txBox="1"/>
            <p:nvPr/>
          </p:nvSpPr>
          <p:spPr>
            <a:xfrm>
              <a:off x="7722146" y="4846213"/>
              <a:ext cx="3409891" cy="475428"/>
            </a:xfrm>
            <a:prstGeom prst="rect">
              <a:avLst/>
            </a:prstGeom>
            <a:noFill/>
            <a:ln>
              <a:noFill/>
            </a:ln>
          </p:spPr>
          <p:txBody>
            <a:bodyPr wrap="square" lIns="0" tIns="0" rIns="0" bIns="0" anchor="ctr" anchorCtr="0">
              <a:noAutofit/>
            </a:bodyPr>
            <a:lstStyle/>
            <a:p>
              <a:pPr marL="0" marR="0" lvl="0" indent="0" algn="ctr" rtl="0">
                <a:spcBef>
                  <a:spcPts val="0"/>
                </a:spcBef>
                <a:buSzPct val="25000"/>
                <a:buNone/>
              </a:pPr>
              <a:r>
                <a:rPr lang="it-IT" sz="1600" b="1" dirty="0">
                  <a:solidFill>
                    <a:schemeClr val="lt1"/>
                  </a:solidFill>
                  <a:latin typeface="+mj-lt"/>
                  <a:ea typeface="Questrial"/>
                  <a:cs typeface="Questrial"/>
                  <a:sym typeface="Questrial"/>
                </a:rPr>
                <a:t>Data sharing</a:t>
              </a:r>
              <a:endParaRPr lang="en-GB" sz="1600" b="1" dirty="0">
                <a:solidFill>
                  <a:schemeClr val="lt1"/>
                </a:solidFill>
                <a:latin typeface="+mj-lt"/>
                <a:ea typeface="Questrial"/>
                <a:cs typeface="Questrial"/>
                <a:sym typeface="Questrial"/>
              </a:endParaRPr>
            </a:p>
          </p:txBody>
        </p:sp>
        <p:grpSp>
          <p:nvGrpSpPr>
            <p:cNvPr id="52" name="Gruppo 55">
              <a:extLst>
                <a:ext uri="{FF2B5EF4-FFF2-40B4-BE49-F238E27FC236}">
                  <a16:creationId xmlns:a16="http://schemas.microsoft.com/office/drawing/2014/main" id="{114E6966-701A-5909-E5E3-2986501AE680}"/>
                </a:ext>
              </a:extLst>
            </p:cNvPr>
            <p:cNvGrpSpPr/>
            <p:nvPr/>
          </p:nvGrpSpPr>
          <p:grpSpPr>
            <a:xfrm>
              <a:off x="6983275" y="5474689"/>
              <a:ext cx="4869591" cy="1815882"/>
              <a:chOff x="2420212" y="3472236"/>
              <a:chExt cx="4869591" cy="1815882"/>
            </a:xfrm>
          </p:grpSpPr>
          <p:sp>
            <p:nvSpPr>
              <p:cNvPr id="53" name="Shape 6336">
                <a:extLst>
                  <a:ext uri="{FF2B5EF4-FFF2-40B4-BE49-F238E27FC236}">
                    <a16:creationId xmlns:a16="http://schemas.microsoft.com/office/drawing/2014/main" id="{1D3EA589-D765-0DC5-CD64-DC6CE3A44875}"/>
                  </a:ext>
                </a:extLst>
              </p:cNvPr>
              <p:cNvSpPr/>
              <p:nvPr/>
            </p:nvSpPr>
            <p:spPr>
              <a:xfrm>
                <a:off x="2420212" y="3482867"/>
                <a:ext cx="4767153" cy="1579828"/>
              </a:xfrm>
              <a:prstGeom prst="roundRect">
                <a:avLst>
                  <a:gd name="adj" fmla="val 2499"/>
                </a:avLst>
              </a:prstGeom>
              <a:solidFill>
                <a:srgbClr val="F2DDC0"/>
              </a:solidFill>
              <a:ln>
                <a:noFill/>
              </a:ln>
            </p:spPr>
            <p:txBody>
              <a:bodyPr wrap="square" lIns="91425" tIns="45700" rIns="91425" bIns="45700" anchor="ctr" anchorCtr="0">
                <a:noAutofit/>
              </a:bodyPr>
              <a:lstStyle/>
              <a:p>
                <a:pPr marL="0" marR="0" lvl="0" indent="0" algn="ctr" rtl="0">
                  <a:spcBef>
                    <a:spcPts val="0"/>
                  </a:spcBef>
                  <a:buNone/>
                </a:pPr>
                <a:endParaRPr sz="2000">
                  <a:solidFill>
                    <a:schemeClr val="lt1"/>
                  </a:solidFill>
                  <a:latin typeface="Questrial"/>
                  <a:ea typeface="Questrial"/>
                  <a:cs typeface="Questrial"/>
                  <a:sym typeface="Questrial"/>
                </a:endParaRPr>
              </a:p>
            </p:txBody>
          </p:sp>
          <p:sp>
            <p:nvSpPr>
              <p:cNvPr id="54" name="CasellaDiTesto 57">
                <a:extLst>
                  <a:ext uri="{FF2B5EF4-FFF2-40B4-BE49-F238E27FC236}">
                    <a16:creationId xmlns:a16="http://schemas.microsoft.com/office/drawing/2014/main" id="{F94A2820-1003-8C60-F6FF-02784FA358C6}"/>
                  </a:ext>
                </a:extLst>
              </p:cNvPr>
              <p:cNvSpPr txBox="1"/>
              <p:nvPr/>
            </p:nvSpPr>
            <p:spPr>
              <a:xfrm>
                <a:off x="2438255" y="3472236"/>
                <a:ext cx="4851548" cy="1815882"/>
              </a:xfrm>
              <a:prstGeom prst="rect">
                <a:avLst/>
              </a:prstGeom>
              <a:noFill/>
            </p:spPr>
            <p:txBody>
              <a:bodyPr wrap="square" rtlCol="0">
                <a:spAutoFit/>
              </a:bodyPr>
              <a:lstStyle/>
              <a:p>
                <a:r>
                  <a:rPr lang="en-GB" sz="1400" dirty="0"/>
                  <a:t>The </a:t>
                </a:r>
                <a:r>
                  <a:rPr lang="en-GB" sz="1400" b="1" dirty="0"/>
                  <a:t>CLARUS Data Space </a:t>
                </a:r>
                <a:r>
                  <a:rPr lang="en-GB" sz="1400" dirty="0"/>
                  <a:t>acts as a </a:t>
                </a:r>
                <a:r>
                  <a:rPr lang="en-GB" sz="1400" b="1" dirty="0"/>
                  <a:t>sovereign platform for secure and controlled data exchange</a:t>
                </a:r>
                <a:r>
                  <a:rPr lang="en-GB" sz="1400" dirty="0"/>
                  <a:t> among multiple stakeholders. Based on IDSA principles, it enables </a:t>
                </a:r>
                <a:r>
                  <a:rPr lang="en-GB" sz="1400" b="1" dirty="0"/>
                  <a:t>three-party data sharing</a:t>
                </a:r>
                <a:r>
                  <a:rPr lang="en-GB" sz="1400" dirty="0"/>
                  <a:t> with full respect for data ownership and confidentiality. Each participant can define usage policies and access rights, ensuring that data is shared </a:t>
                </a:r>
                <a:r>
                  <a:rPr lang="en-GB" sz="1400" b="1" dirty="0"/>
                  <a:t>only under agreed conditions</a:t>
                </a:r>
                <a:r>
                  <a:rPr lang="en-GB" sz="1400" dirty="0"/>
                  <a:t> and for specific purposes</a:t>
                </a:r>
                <a:endParaRPr lang="en-US" sz="1400" noProof="0" dirty="0"/>
              </a:p>
              <a:p>
                <a:r>
                  <a:rPr lang="en-GB" sz="1400" dirty="0"/>
                  <a:t>.</a:t>
                </a:r>
                <a:endParaRPr lang="en-GB" sz="1400" b="1" dirty="0">
                  <a:latin typeface="+mj-lt"/>
                </a:endParaRPr>
              </a:p>
            </p:txBody>
          </p:sp>
        </p:grpSp>
      </p:grpSp>
      <p:sp>
        <p:nvSpPr>
          <p:cNvPr id="14" name="Shape 6287">
            <a:extLst>
              <a:ext uri="{FF2B5EF4-FFF2-40B4-BE49-F238E27FC236}">
                <a16:creationId xmlns:a16="http://schemas.microsoft.com/office/drawing/2014/main" id="{1731C371-4338-0CEB-DA8F-52CA5154C5D9}"/>
              </a:ext>
            </a:extLst>
          </p:cNvPr>
          <p:cNvSpPr/>
          <p:nvPr/>
        </p:nvSpPr>
        <p:spPr>
          <a:xfrm>
            <a:off x="6416765" y="1854345"/>
            <a:ext cx="252551" cy="252551"/>
          </a:xfrm>
          <a:prstGeom prst="ellipse">
            <a:avLst/>
          </a:prstGeom>
          <a:solidFill>
            <a:schemeClr val="lt1"/>
          </a:solidFill>
          <a:ln w="15875" cap="flat" cmpd="sng">
            <a:solidFill>
              <a:schemeClr val="accent1"/>
            </a:solidFill>
            <a:prstDash val="solid"/>
            <a:round/>
            <a:headEnd type="none" w="med" len="med"/>
            <a:tailEnd type="none" w="med" len="med"/>
          </a:ln>
        </p:spPr>
        <p:txBody>
          <a:bodyPr wrap="square" lIns="91425" tIns="45700" rIns="91425" bIns="45700" anchor="ctr" anchorCtr="0">
            <a:noAutofit/>
          </a:bodyPr>
          <a:lstStyle/>
          <a:p>
            <a:pPr marL="0" marR="0" lvl="0" indent="0" algn="ctr" rtl="0">
              <a:spcBef>
                <a:spcPts val="0"/>
              </a:spcBef>
              <a:buNone/>
            </a:pPr>
            <a:endParaRPr sz="2000">
              <a:solidFill>
                <a:schemeClr val="lt1"/>
              </a:solidFill>
              <a:latin typeface="Questrial"/>
              <a:ea typeface="Questrial"/>
              <a:cs typeface="Questrial"/>
              <a:sym typeface="Questrial"/>
            </a:endParaRPr>
          </a:p>
        </p:txBody>
      </p:sp>
    </p:spTree>
    <p:extLst>
      <p:ext uri="{BB962C8B-B14F-4D97-AF65-F5344CB8AC3E}">
        <p14:creationId xmlns:p14="http://schemas.microsoft.com/office/powerpoint/2010/main" val="700898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4"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500"/>
                                        <p:tgtEl>
                                          <p:spTgt spid="7"/>
                                        </p:tgtEl>
                                      </p:cBhvr>
                                    </p:animEffect>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par>
                          <p:cTn id="18" fill="hold">
                            <p:stCondLst>
                              <p:cond delay="2000"/>
                            </p:stCondLst>
                            <p:childTnLst>
                              <p:par>
                                <p:cTn id="19" presetID="1" presetClass="entr" presetSubtype="0" fill="hold" grpId="0" nodeType="afterEffect">
                                  <p:stCondLst>
                                    <p:cond delay="0"/>
                                  </p:stCondLst>
                                  <p:childTnLst>
                                    <p:set>
                                      <p:cBhvr>
                                        <p:cTn id="20" dur="1" fill="hold">
                                          <p:stCondLst>
                                            <p:cond delay="0"/>
                                          </p:stCondLst>
                                        </p:cTn>
                                        <p:tgtEl>
                                          <p:spTgt spid="35"/>
                                        </p:tgtEl>
                                        <p:attrNameLst>
                                          <p:attrName>style.visibility</p:attrName>
                                        </p:attrNameLst>
                                      </p:cBhvr>
                                      <p:to>
                                        <p:strVal val="visible"/>
                                      </p:to>
                                    </p:set>
                                  </p:childTnLst>
                                </p:cTn>
                              </p:par>
                            </p:childTnLst>
                          </p:cTn>
                        </p:par>
                        <p:par>
                          <p:cTn id="21" fill="hold">
                            <p:stCondLst>
                              <p:cond delay="2000"/>
                            </p:stCondLst>
                            <p:childTnLst>
                              <p:par>
                                <p:cTn id="22" presetID="2" presetClass="entr" presetSubtype="4" fill="hold"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additive="base">
                                        <p:cTn id="24" dur="500" fill="hold"/>
                                        <p:tgtEl>
                                          <p:spTgt spid="40"/>
                                        </p:tgtEl>
                                        <p:attrNameLst>
                                          <p:attrName>ppt_x</p:attrName>
                                        </p:attrNameLst>
                                      </p:cBhvr>
                                      <p:tavLst>
                                        <p:tav tm="0">
                                          <p:val>
                                            <p:strVal val="#ppt_x"/>
                                          </p:val>
                                        </p:tav>
                                        <p:tav tm="100000">
                                          <p:val>
                                            <p:strVal val="#ppt_x"/>
                                          </p:val>
                                        </p:tav>
                                      </p:tavLst>
                                    </p:anim>
                                    <p:anim calcmode="lin" valueType="num">
                                      <p:cBhvr additive="base">
                                        <p:cTn id="25" dur="500" fill="hold"/>
                                        <p:tgtEl>
                                          <p:spTgt spid="40"/>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2" presetClass="entr" presetSubtype="4" fill="hold" nodeType="afterEffect">
                                  <p:stCondLst>
                                    <p:cond delay="0"/>
                                  </p:stCondLst>
                                  <p:childTnLst>
                                    <p:set>
                                      <p:cBhvr>
                                        <p:cTn id="28" dur="1" fill="hold">
                                          <p:stCondLst>
                                            <p:cond delay="0"/>
                                          </p:stCondLst>
                                        </p:cTn>
                                        <p:tgtEl>
                                          <p:spTgt spid="49"/>
                                        </p:tgtEl>
                                        <p:attrNameLst>
                                          <p:attrName>style.visibility</p:attrName>
                                        </p:attrNameLst>
                                      </p:cBhvr>
                                      <p:to>
                                        <p:strVal val="visible"/>
                                      </p:to>
                                    </p:set>
                                    <p:anim calcmode="lin" valueType="num">
                                      <p:cBhvr additive="base">
                                        <p:cTn id="29" dur="500" fill="hold"/>
                                        <p:tgtEl>
                                          <p:spTgt spid="49"/>
                                        </p:tgtEl>
                                        <p:attrNameLst>
                                          <p:attrName>ppt_x</p:attrName>
                                        </p:attrNameLst>
                                      </p:cBhvr>
                                      <p:tavLst>
                                        <p:tav tm="0">
                                          <p:val>
                                            <p:strVal val="#ppt_x"/>
                                          </p:val>
                                        </p:tav>
                                        <p:tav tm="100000">
                                          <p:val>
                                            <p:strVal val="#ppt_x"/>
                                          </p:val>
                                        </p:tav>
                                      </p:tavLst>
                                    </p:anim>
                                    <p:anim calcmode="lin" valueType="num">
                                      <p:cBhvr additive="base">
                                        <p:cTn id="30" dur="500" fill="hold"/>
                                        <p:tgtEl>
                                          <p:spTgt spid="49"/>
                                        </p:tgtEl>
                                        <p:attrNameLst>
                                          <p:attrName>ppt_y</p:attrName>
                                        </p:attrNameLst>
                                      </p:cBhvr>
                                      <p:tavLst>
                                        <p:tav tm="0">
                                          <p:val>
                                            <p:strVal val="1+#ppt_h/2"/>
                                          </p:val>
                                        </p:tav>
                                        <p:tav tm="100000">
                                          <p:val>
                                            <p:strVal val="#ppt_y"/>
                                          </p:val>
                                        </p:tav>
                                      </p:tavLst>
                                    </p:anim>
                                  </p:childTnLst>
                                </p:cTn>
                              </p:par>
                            </p:childTnLst>
                          </p:cTn>
                        </p:par>
                        <p:par>
                          <p:cTn id="31" fill="hold">
                            <p:stCondLst>
                              <p:cond delay="3000"/>
                            </p:stCondLst>
                            <p:childTnLst>
                              <p:par>
                                <p:cTn id="32" presetID="1"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4" grpId="0" animBg="1"/>
      <p:bldP spid="35" grpId="0"/>
      <p:bldP spid="1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03ACBC-F835-3083-EA9A-3BBEC5E3D01B}"/>
            </a:ext>
          </a:extLst>
        </p:cNvPr>
        <p:cNvGrpSpPr/>
        <p:nvPr/>
      </p:nvGrpSpPr>
      <p:grpSpPr>
        <a:xfrm>
          <a:off x="0" y="0"/>
          <a:ext cx="0" cy="0"/>
          <a:chOff x="0" y="0"/>
          <a:chExt cx="0" cy="0"/>
        </a:xfrm>
      </p:grpSpPr>
      <p:cxnSp>
        <p:nvCxnSpPr>
          <p:cNvPr id="12" name="Shape 6259">
            <a:extLst>
              <a:ext uri="{FF2B5EF4-FFF2-40B4-BE49-F238E27FC236}">
                <a16:creationId xmlns:a16="http://schemas.microsoft.com/office/drawing/2014/main" id="{1C8D7F96-1B28-4FB8-DB70-93BC7FA9B16C}"/>
              </a:ext>
            </a:extLst>
          </p:cNvPr>
          <p:cNvCxnSpPr>
            <a:cxnSpLocks/>
          </p:cNvCxnSpPr>
          <p:nvPr/>
        </p:nvCxnSpPr>
        <p:spPr>
          <a:xfrm>
            <a:off x="6543040" y="-235714"/>
            <a:ext cx="0" cy="2691133"/>
          </a:xfrm>
          <a:prstGeom prst="straightConnector1">
            <a:avLst/>
          </a:prstGeom>
          <a:noFill/>
          <a:ln w="19050" cap="flat" cmpd="sng">
            <a:solidFill>
              <a:schemeClr val="accent1"/>
            </a:solidFill>
            <a:prstDash val="dot"/>
            <a:round/>
            <a:headEnd type="none" w="med" len="med"/>
            <a:tailEnd type="none" w="med" len="med"/>
          </a:ln>
        </p:spPr>
      </p:cxnSp>
      <p:cxnSp>
        <p:nvCxnSpPr>
          <p:cNvPr id="5" name="Shape 6259">
            <a:extLst>
              <a:ext uri="{FF2B5EF4-FFF2-40B4-BE49-F238E27FC236}">
                <a16:creationId xmlns:a16="http://schemas.microsoft.com/office/drawing/2014/main" id="{9D5DF783-8135-884E-FF33-333E56FC5FC8}"/>
              </a:ext>
            </a:extLst>
          </p:cNvPr>
          <p:cNvCxnSpPr>
            <a:cxnSpLocks/>
          </p:cNvCxnSpPr>
          <p:nvPr/>
        </p:nvCxnSpPr>
        <p:spPr>
          <a:xfrm>
            <a:off x="6543040" y="2530258"/>
            <a:ext cx="3891" cy="3340606"/>
          </a:xfrm>
          <a:prstGeom prst="straightConnector1">
            <a:avLst/>
          </a:prstGeom>
          <a:noFill/>
          <a:ln w="19050" cap="flat" cmpd="sng">
            <a:solidFill>
              <a:schemeClr val="accent1"/>
            </a:solidFill>
            <a:prstDash val="dot"/>
            <a:round/>
            <a:headEnd type="none" w="med" len="med"/>
            <a:tailEnd type="none" w="med" len="med"/>
          </a:ln>
        </p:spPr>
      </p:cxnSp>
      <p:sp>
        <p:nvSpPr>
          <p:cNvPr id="7" name="Shape 6272">
            <a:extLst>
              <a:ext uri="{FF2B5EF4-FFF2-40B4-BE49-F238E27FC236}">
                <a16:creationId xmlns:a16="http://schemas.microsoft.com/office/drawing/2014/main" id="{2EE3621F-4D84-E163-B1B9-DBA70907D7C0}"/>
              </a:ext>
            </a:extLst>
          </p:cNvPr>
          <p:cNvSpPr txBox="1"/>
          <p:nvPr/>
        </p:nvSpPr>
        <p:spPr>
          <a:xfrm>
            <a:off x="6767194" y="1774778"/>
            <a:ext cx="570669" cy="307777"/>
          </a:xfrm>
          <a:prstGeom prst="rect">
            <a:avLst/>
          </a:prstGeom>
          <a:noFill/>
          <a:ln>
            <a:noFill/>
          </a:ln>
        </p:spPr>
        <p:txBody>
          <a:bodyPr wrap="square" lIns="0" tIns="0" rIns="0" bIns="0" anchor="ctr" anchorCtr="0">
            <a:noAutofit/>
          </a:bodyPr>
          <a:lstStyle/>
          <a:p>
            <a:pPr marL="0" marR="0" lvl="0" indent="0" algn="l" rtl="0">
              <a:spcBef>
                <a:spcPts val="0"/>
              </a:spcBef>
              <a:buSzPct val="25000"/>
              <a:buNone/>
            </a:pPr>
            <a:r>
              <a:rPr lang="it-IT" sz="2000" b="1" dirty="0">
                <a:solidFill>
                  <a:srgbClr val="8BA560"/>
                </a:solidFill>
                <a:latin typeface="+mj-lt"/>
                <a:ea typeface="Questrial"/>
                <a:cs typeface="Questrial"/>
                <a:sym typeface="Questrial"/>
              </a:rPr>
              <a:t>5</a:t>
            </a:r>
            <a:endParaRPr lang="en-GB" sz="2000" b="1" dirty="0">
              <a:solidFill>
                <a:srgbClr val="8BA560"/>
              </a:solidFill>
              <a:latin typeface="+mj-lt"/>
              <a:ea typeface="Questrial"/>
              <a:cs typeface="Questrial"/>
              <a:sym typeface="Questrial"/>
            </a:endParaRPr>
          </a:p>
        </p:txBody>
      </p:sp>
      <p:sp>
        <p:nvSpPr>
          <p:cNvPr id="8" name="Shape 6273">
            <a:extLst>
              <a:ext uri="{FF2B5EF4-FFF2-40B4-BE49-F238E27FC236}">
                <a16:creationId xmlns:a16="http://schemas.microsoft.com/office/drawing/2014/main" id="{55026A32-5AFC-4EF1-7638-A116A982714A}"/>
              </a:ext>
            </a:extLst>
          </p:cNvPr>
          <p:cNvSpPr/>
          <p:nvPr/>
        </p:nvSpPr>
        <p:spPr>
          <a:xfrm>
            <a:off x="6422215" y="1784859"/>
            <a:ext cx="252551" cy="252551"/>
          </a:xfrm>
          <a:prstGeom prst="ellipse">
            <a:avLst/>
          </a:prstGeom>
          <a:solidFill>
            <a:schemeClr val="bg1"/>
          </a:solidFill>
          <a:ln w="15875" cap="flat" cmpd="sng">
            <a:solidFill>
              <a:schemeClr val="accent1"/>
            </a:solidFill>
            <a:prstDash val="solid"/>
            <a:round/>
            <a:headEnd type="none" w="med" len="med"/>
            <a:tailEnd type="none" w="med" len="med"/>
          </a:ln>
        </p:spPr>
        <p:txBody>
          <a:bodyPr wrap="square" lIns="91425" tIns="45700" rIns="91425" bIns="45700" anchor="ctr" anchorCtr="0">
            <a:noAutofit/>
          </a:bodyPr>
          <a:lstStyle/>
          <a:p>
            <a:pPr marL="0" marR="0" lvl="0" indent="0" algn="ctr" rtl="0">
              <a:spcBef>
                <a:spcPts val="0"/>
              </a:spcBef>
              <a:buNone/>
            </a:pPr>
            <a:endParaRPr sz="2000">
              <a:solidFill>
                <a:schemeClr val="lt1"/>
              </a:solidFill>
              <a:latin typeface="Questrial"/>
              <a:ea typeface="Questrial"/>
              <a:cs typeface="Questrial"/>
              <a:sym typeface="Questrial"/>
            </a:endParaRPr>
          </a:p>
        </p:txBody>
      </p:sp>
      <p:sp>
        <p:nvSpPr>
          <p:cNvPr id="10" name="Shape 6291">
            <a:extLst>
              <a:ext uri="{FF2B5EF4-FFF2-40B4-BE49-F238E27FC236}">
                <a16:creationId xmlns:a16="http://schemas.microsoft.com/office/drawing/2014/main" id="{69C7F9BD-C43A-CB8C-76A2-828E023B5177}"/>
              </a:ext>
            </a:extLst>
          </p:cNvPr>
          <p:cNvSpPr txBox="1"/>
          <p:nvPr/>
        </p:nvSpPr>
        <p:spPr>
          <a:xfrm>
            <a:off x="6192261" y="3348240"/>
            <a:ext cx="200872" cy="307777"/>
          </a:xfrm>
          <a:prstGeom prst="rect">
            <a:avLst/>
          </a:prstGeom>
          <a:noFill/>
          <a:ln>
            <a:noFill/>
          </a:ln>
        </p:spPr>
        <p:txBody>
          <a:bodyPr wrap="square" lIns="0" tIns="0" rIns="0" bIns="0" anchor="ctr" anchorCtr="0">
            <a:noAutofit/>
          </a:bodyPr>
          <a:lstStyle/>
          <a:p>
            <a:pPr marL="0" marR="0" lvl="0" indent="0" algn="l" rtl="0">
              <a:spcBef>
                <a:spcPts val="0"/>
              </a:spcBef>
              <a:buSzPct val="25000"/>
              <a:buNone/>
            </a:pPr>
            <a:r>
              <a:rPr lang="it-IT" sz="2000" b="1" dirty="0">
                <a:solidFill>
                  <a:srgbClr val="8BA560"/>
                </a:solidFill>
                <a:latin typeface="+mj-lt"/>
                <a:ea typeface="Questrial"/>
                <a:cs typeface="Questrial"/>
                <a:sym typeface="Questrial"/>
              </a:rPr>
              <a:t>6</a:t>
            </a:r>
            <a:endParaRPr lang="en-GB" sz="2000" b="1" dirty="0">
              <a:solidFill>
                <a:srgbClr val="8BA560"/>
              </a:solidFill>
              <a:latin typeface="+mj-lt"/>
              <a:ea typeface="Questrial"/>
              <a:cs typeface="Questrial"/>
              <a:sym typeface="Questrial"/>
            </a:endParaRPr>
          </a:p>
        </p:txBody>
      </p:sp>
      <p:grpSp>
        <p:nvGrpSpPr>
          <p:cNvPr id="6" name="Group 5">
            <a:extLst>
              <a:ext uri="{FF2B5EF4-FFF2-40B4-BE49-F238E27FC236}">
                <a16:creationId xmlns:a16="http://schemas.microsoft.com/office/drawing/2014/main" id="{A860B978-E3E6-58B3-2BE2-D9FADF941B1B}"/>
              </a:ext>
            </a:extLst>
          </p:cNvPr>
          <p:cNvGrpSpPr/>
          <p:nvPr/>
        </p:nvGrpSpPr>
        <p:grpSpPr>
          <a:xfrm>
            <a:off x="6740705" y="3028113"/>
            <a:ext cx="5118847" cy="2688358"/>
            <a:chOff x="7073153" y="2913813"/>
            <a:chExt cx="5118847" cy="2688358"/>
          </a:xfrm>
        </p:grpSpPr>
        <p:grpSp>
          <p:nvGrpSpPr>
            <p:cNvPr id="13" name="Gruppo 2">
              <a:extLst>
                <a:ext uri="{FF2B5EF4-FFF2-40B4-BE49-F238E27FC236}">
                  <a16:creationId xmlns:a16="http://schemas.microsoft.com/office/drawing/2014/main" id="{1F2A5998-6924-84CD-A94B-F5BCBA49D629}"/>
                </a:ext>
              </a:extLst>
            </p:cNvPr>
            <p:cNvGrpSpPr/>
            <p:nvPr/>
          </p:nvGrpSpPr>
          <p:grpSpPr>
            <a:xfrm>
              <a:off x="7073153" y="2913813"/>
              <a:ext cx="5118847" cy="2688358"/>
              <a:chOff x="2071870" y="2643596"/>
              <a:chExt cx="4087871" cy="2688358"/>
            </a:xfrm>
          </p:grpSpPr>
          <p:grpSp>
            <p:nvGrpSpPr>
              <p:cNvPr id="14" name="Shape 6262">
                <a:extLst>
                  <a:ext uri="{FF2B5EF4-FFF2-40B4-BE49-F238E27FC236}">
                    <a16:creationId xmlns:a16="http://schemas.microsoft.com/office/drawing/2014/main" id="{71B9C479-185B-8A15-79D0-1E5ABE5CC3C5}"/>
                  </a:ext>
                </a:extLst>
              </p:cNvPr>
              <p:cNvGrpSpPr/>
              <p:nvPr/>
            </p:nvGrpSpPr>
            <p:grpSpPr>
              <a:xfrm>
                <a:off x="2071870" y="2643596"/>
                <a:ext cx="4087871" cy="811886"/>
                <a:chOff x="63770" y="2203667"/>
                <a:chExt cx="4087871" cy="811886"/>
              </a:xfrm>
            </p:grpSpPr>
            <p:sp>
              <p:nvSpPr>
                <p:cNvPr id="21" name="Shape 6263">
                  <a:extLst>
                    <a:ext uri="{FF2B5EF4-FFF2-40B4-BE49-F238E27FC236}">
                      <a16:creationId xmlns:a16="http://schemas.microsoft.com/office/drawing/2014/main" id="{0BD293E0-CCB0-FEBE-B0BD-3C809A7D6E8C}"/>
                    </a:ext>
                  </a:extLst>
                </p:cNvPr>
                <p:cNvSpPr/>
                <p:nvPr/>
              </p:nvSpPr>
              <p:spPr>
                <a:xfrm>
                  <a:off x="425669" y="2203667"/>
                  <a:ext cx="3725972" cy="762109"/>
                </a:xfrm>
                <a:prstGeom prst="roundRect">
                  <a:avLst>
                    <a:gd name="adj" fmla="val 16667"/>
                  </a:avLst>
                </a:prstGeom>
                <a:solidFill>
                  <a:srgbClr val="1482AB"/>
                </a:solidFill>
                <a:ln>
                  <a:noFill/>
                </a:ln>
              </p:spPr>
              <p:txBody>
                <a:bodyPr wrap="square" lIns="91425" tIns="45700" rIns="91425" bIns="45700" anchor="ctr" anchorCtr="0">
                  <a:noAutofit/>
                </a:bodyPr>
                <a:lstStyle/>
                <a:p>
                  <a:pPr marL="0" marR="0" lvl="0" indent="0" algn="ctr" rtl="0">
                    <a:spcBef>
                      <a:spcPts val="0"/>
                    </a:spcBef>
                    <a:buNone/>
                  </a:pPr>
                  <a:endParaRPr sz="2000">
                    <a:solidFill>
                      <a:schemeClr val="lt1"/>
                    </a:solidFill>
                    <a:latin typeface="Questrial"/>
                    <a:ea typeface="Questrial"/>
                    <a:cs typeface="Questrial"/>
                    <a:sym typeface="Questrial"/>
                  </a:endParaRPr>
                </a:p>
              </p:txBody>
            </p:sp>
            <p:sp>
              <p:nvSpPr>
                <p:cNvPr id="22" name="Shape 6264">
                  <a:extLst>
                    <a:ext uri="{FF2B5EF4-FFF2-40B4-BE49-F238E27FC236}">
                      <a16:creationId xmlns:a16="http://schemas.microsoft.com/office/drawing/2014/main" id="{3C7B0D7C-9C91-9391-CE5B-FE3258523890}"/>
                    </a:ext>
                  </a:extLst>
                </p:cNvPr>
                <p:cNvSpPr/>
                <p:nvPr/>
              </p:nvSpPr>
              <p:spPr>
                <a:xfrm>
                  <a:off x="425669" y="2253444"/>
                  <a:ext cx="3725972" cy="762109"/>
                </a:xfrm>
                <a:prstGeom prst="roundRect">
                  <a:avLst>
                    <a:gd name="adj" fmla="val 11275"/>
                  </a:avLst>
                </a:prstGeom>
                <a:solidFill>
                  <a:srgbClr val="8BA560"/>
                </a:solidFill>
                <a:ln>
                  <a:noFill/>
                </a:ln>
              </p:spPr>
              <p:txBody>
                <a:bodyPr wrap="square" lIns="91425" tIns="45700" rIns="91425" bIns="45700" anchor="ctr" anchorCtr="0">
                  <a:noAutofit/>
                </a:bodyPr>
                <a:lstStyle/>
                <a:p>
                  <a:pPr marL="0" marR="0" lvl="0" indent="0" algn="ctr" rtl="0">
                    <a:spcBef>
                      <a:spcPts val="0"/>
                    </a:spcBef>
                    <a:buNone/>
                  </a:pPr>
                  <a:endParaRPr sz="2000">
                    <a:solidFill>
                      <a:schemeClr val="lt1"/>
                    </a:solidFill>
                    <a:latin typeface="Questrial"/>
                    <a:ea typeface="Questrial"/>
                    <a:cs typeface="Questrial"/>
                    <a:sym typeface="Questrial"/>
                  </a:endParaRPr>
                </a:p>
              </p:txBody>
            </p:sp>
            <p:sp>
              <p:nvSpPr>
                <p:cNvPr id="23" name="Shape 6265">
                  <a:extLst>
                    <a:ext uri="{FF2B5EF4-FFF2-40B4-BE49-F238E27FC236}">
                      <a16:creationId xmlns:a16="http://schemas.microsoft.com/office/drawing/2014/main" id="{208B0EBF-0074-9123-BF4C-148B20B52963}"/>
                    </a:ext>
                  </a:extLst>
                </p:cNvPr>
                <p:cNvSpPr/>
                <p:nvPr/>
              </p:nvSpPr>
              <p:spPr>
                <a:xfrm rot="16200000">
                  <a:off x="12764" y="2477314"/>
                  <a:ext cx="463912" cy="361899"/>
                </a:xfrm>
                <a:prstGeom prst="triangle">
                  <a:avLst>
                    <a:gd name="adj" fmla="val 50000"/>
                  </a:avLst>
                </a:prstGeom>
                <a:solidFill>
                  <a:srgbClr val="8BA560"/>
                </a:solidFill>
                <a:ln>
                  <a:noFill/>
                </a:ln>
              </p:spPr>
              <p:txBody>
                <a:bodyPr wrap="square" lIns="91425" tIns="45700" rIns="91425" bIns="45700" anchor="ctr" anchorCtr="0">
                  <a:noAutofit/>
                </a:bodyPr>
                <a:lstStyle/>
                <a:p>
                  <a:pPr marL="0" marR="0" lvl="0" indent="0" algn="ctr" rtl="0">
                    <a:spcBef>
                      <a:spcPts val="0"/>
                    </a:spcBef>
                    <a:buNone/>
                  </a:pPr>
                  <a:endParaRPr sz="2000">
                    <a:solidFill>
                      <a:schemeClr val="lt1"/>
                    </a:solidFill>
                    <a:latin typeface="Questrial"/>
                    <a:ea typeface="Questrial"/>
                    <a:cs typeface="Questrial"/>
                    <a:sym typeface="Questrial"/>
                  </a:endParaRPr>
                </a:p>
              </p:txBody>
            </p:sp>
          </p:grpSp>
          <p:sp>
            <p:nvSpPr>
              <p:cNvPr id="19" name="Shape 6267">
                <a:extLst>
                  <a:ext uri="{FF2B5EF4-FFF2-40B4-BE49-F238E27FC236}">
                    <a16:creationId xmlns:a16="http://schemas.microsoft.com/office/drawing/2014/main" id="{D8D57BAB-EDAA-0DEA-5CC1-322526CA57A4}"/>
                  </a:ext>
                </a:extLst>
              </p:cNvPr>
              <p:cNvSpPr txBox="1"/>
              <p:nvPr/>
            </p:nvSpPr>
            <p:spPr>
              <a:xfrm>
                <a:off x="2861521" y="2772824"/>
                <a:ext cx="3045074" cy="463912"/>
              </a:xfrm>
              <a:prstGeom prst="rect">
                <a:avLst/>
              </a:prstGeom>
              <a:noFill/>
              <a:ln>
                <a:noFill/>
              </a:ln>
            </p:spPr>
            <p:txBody>
              <a:bodyPr wrap="square" lIns="0" tIns="0" rIns="0" bIns="0" anchor="ctr" anchorCtr="0">
                <a:noAutofit/>
              </a:bodyPr>
              <a:lstStyle/>
              <a:p>
                <a:pPr marL="0" marR="0" lvl="0" indent="0" algn="ctr" rtl="0">
                  <a:spcBef>
                    <a:spcPts val="0"/>
                  </a:spcBef>
                  <a:buSzPct val="25000"/>
                  <a:buNone/>
                </a:pPr>
                <a:r>
                  <a:rPr lang="it-IT" sz="1600" b="1" dirty="0">
                    <a:solidFill>
                      <a:schemeClr val="lt1"/>
                    </a:solidFill>
                    <a:latin typeface="+mj-lt"/>
                    <a:ea typeface="Questrial"/>
                    <a:cs typeface="Questrial"/>
                    <a:sym typeface="Questrial"/>
                  </a:rPr>
                  <a:t>Plant deployment</a:t>
                </a:r>
                <a:endParaRPr lang="en-GB" sz="1600" b="1" dirty="0">
                  <a:solidFill>
                    <a:schemeClr val="lt1"/>
                  </a:solidFill>
                  <a:latin typeface="+mj-lt"/>
                  <a:ea typeface="Questrial"/>
                  <a:cs typeface="Questrial"/>
                  <a:sym typeface="Questrial"/>
                </a:endParaRPr>
              </a:p>
            </p:txBody>
          </p:sp>
          <p:grpSp>
            <p:nvGrpSpPr>
              <p:cNvPr id="16" name="Gruppo 53">
                <a:extLst>
                  <a:ext uri="{FF2B5EF4-FFF2-40B4-BE49-F238E27FC236}">
                    <a16:creationId xmlns:a16="http://schemas.microsoft.com/office/drawing/2014/main" id="{77080DE2-B1A9-D8E7-0A22-7CCC7ABA34E5}"/>
                  </a:ext>
                </a:extLst>
              </p:cNvPr>
              <p:cNvGrpSpPr/>
              <p:nvPr/>
            </p:nvGrpSpPr>
            <p:grpSpPr>
              <a:xfrm>
                <a:off x="2424283" y="3427111"/>
                <a:ext cx="3725972" cy="1904843"/>
                <a:chOff x="2424283" y="3427111"/>
                <a:chExt cx="3725972" cy="1904843"/>
              </a:xfrm>
            </p:grpSpPr>
            <p:sp>
              <p:nvSpPr>
                <p:cNvPr id="17" name="Shape 6336">
                  <a:extLst>
                    <a:ext uri="{FF2B5EF4-FFF2-40B4-BE49-F238E27FC236}">
                      <a16:creationId xmlns:a16="http://schemas.microsoft.com/office/drawing/2014/main" id="{CE722730-DEB8-6526-320F-8070F896A243}"/>
                    </a:ext>
                  </a:extLst>
                </p:cNvPr>
                <p:cNvSpPr/>
                <p:nvPr/>
              </p:nvSpPr>
              <p:spPr>
                <a:xfrm>
                  <a:off x="2424283" y="3432125"/>
                  <a:ext cx="3725972" cy="1899829"/>
                </a:xfrm>
                <a:prstGeom prst="roundRect">
                  <a:avLst>
                    <a:gd name="adj" fmla="val 2499"/>
                  </a:avLst>
                </a:prstGeom>
                <a:solidFill>
                  <a:srgbClr val="F2DDC0"/>
                </a:solidFill>
                <a:ln>
                  <a:noFill/>
                </a:ln>
              </p:spPr>
              <p:txBody>
                <a:bodyPr wrap="square" lIns="91425" tIns="45700" rIns="91425" bIns="45700" anchor="ctr" anchorCtr="0">
                  <a:noAutofit/>
                </a:bodyPr>
                <a:lstStyle/>
                <a:p>
                  <a:pPr marL="0" marR="0" lvl="0" indent="0" algn="ctr" rtl="0">
                    <a:spcBef>
                      <a:spcPts val="0"/>
                    </a:spcBef>
                    <a:buNone/>
                  </a:pPr>
                  <a:endParaRPr sz="2000">
                    <a:solidFill>
                      <a:schemeClr val="lt1"/>
                    </a:solidFill>
                    <a:latin typeface="Questrial"/>
                    <a:ea typeface="Questrial"/>
                    <a:cs typeface="Questrial"/>
                    <a:sym typeface="Questrial"/>
                  </a:endParaRPr>
                </a:p>
              </p:txBody>
            </p:sp>
            <p:sp>
              <p:nvSpPr>
                <p:cNvPr id="18" name="CasellaDiTesto 49">
                  <a:extLst>
                    <a:ext uri="{FF2B5EF4-FFF2-40B4-BE49-F238E27FC236}">
                      <a16:creationId xmlns:a16="http://schemas.microsoft.com/office/drawing/2014/main" id="{F45C6FEF-27AA-2987-2F9A-6812C12D9719}"/>
                    </a:ext>
                  </a:extLst>
                </p:cNvPr>
                <p:cNvSpPr txBox="1"/>
                <p:nvPr/>
              </p:nvSpPr>
              <p:spPr>
                <a:xfrm>
                  <a:off x="2458026" y="3427111"/>
                  <a:ext cx="3587353" cy="307777"/>
                </a:xfrm>
                <a:prstGeom prst="rect">
                  <a:avLst/>
                </a:prstGeom>
                <a:noFill/>
              </p:spPr>
              <p:txBody>
                <a:bodyPr wrap="square" rtlCol="0">
                  <a:spAutoFit/>
                </a:bodyPr>
                <a:lstStyle/>
                <a:p>
                  <a:endParaRPr lang="en-GB" sz="1400">
                    <a:latin typeface="+mj-lt"/>
                  </a:endParaRPr>
                </a:p>
              </p:txBody>
            </p:sp>
          </p:grpSp>
        </p:grpSp>
        <p:sp>
          <p:nvSpPr>
            <p:cNvPr id="34" name="TextBox 33">
              <a:extLst>
                <a:ext uri="{FF2B5EF4-FFF2-40B4-BE49-F238E27FC236}">
                  <a16:creationId xmlns:a16="http://schemas.microsoft.com/office/drawing/2014/main" id="{A390D395-091F-25DD-FFDB-EEC59E0CC40A}"/>
                </a:ext>
              </a:extLst>
            </p:cNvPr>
            <p:cNvSpPr txBox="1"/>
            <p:nvPr/>
          </p:nvSpPr>
          <p:spPr>
            <a:xfrm>
              <a:off x="7618977" y="3766483"/>
              <a:ext cx="4573023" cy="1815882"/>
            </a:xfrm>
            <a:prstGeom prst="rect">
              <a:avLst/>
            </a:prstGeom>
            <a:noFill/>
          </p:spPr>
          <p:txBody>
            <a:bodyPr wrap="square">
              <a:spAutoFit/>
            </a:bodyPr>
            <a:lstStyle/>
            <a:p>
              <a:r>
                <a:rPr lang="en-GB" sz="1400" dirty="0"/>
                <a:t>The </a:t>
              </a:r>
              <a:r>
                <a:rPr lang="en-GB" sz="1400" b="1" dirty="0" err="1"/>
                <a:t>MLOps</a:t>
              </a:r>
              <a:r>
                <a:rPr lang="en-GB" sz="1400" b="1" dirty="0"/>
                <a:t> platform </a:t>
              </a:r>
              <a:r>
                <a:rPr lang="en-GB" sz="1400" dirty="0"/>
                <a:t>in CLARUS is a core component of the AI Toolkit, designed to support the operational deployment of AI models in industrial environments. </a:t>
              </a:r>
              <a:r>
                <a:rPr lang="en-GB" sz="1400" dirty="0" err="1"/>
                <a:t>MLOps</a:t>
              </a:r>
              <a:r>
                <a:rPr lang="en-GB" sz="1400" dirty="0"/>
                <a:t> (Machine Learning Operations) refers to a set of practices, tools, and workflows that aim to streamline and automate the end-to-end lifecycle of machine learning models from development and training, to deployment, monitoring, and retraining</a:t>
              </a:r>
              <a:endParaRPr lang="en-US" sz="1400" dirty="0"/>
            </a:p>
          </p:txBody>
        </p:sp>
      </p:grpSp>
      <p:grpSp>
        <p:nvGrpSpPr>
          <p:cNvPr id="4" name="Group 3">
            <a:extLst>
              <a:ext uri="{FF2B5EF4-FFF2-40B4-BE49-F238E27FC236}">
                <a16:creationId xmlns:a16="http://schemas.microsoft.com/office/drawing/2014/main" id="{45F475DC-4F48-FB56-1410-4B1AC9293F19}"/>
              </a:ext>
            </a:extLst>
          </p:cNvPr>
          <p:cNvGrpSpPr/>
          <p:nvPr/>
        </p:nvGrpSpPr>
        <p:grpSpPr>
          <a:xfrm>
            <a:off x="1719510" y="1520218"/>
            <a:ext cx="4677887" cy="2589817"/>
            <a:chOff x="1719510" y="1520218"/>
            <a:chExt cx="4677887" cy="2589817"/>
          </a:xfrm>
        </p:grpSpPr>
        <p:grpSp>
          <p:nvGrpSpPr>
            <p:cNvPr id="45" name="Gruppo 3">
              <a:extLst>
                <a:ext uri="{FF2B5EF4-FFF2-40B4-BE49-F238E27FC236}">
                  <a16:creationId xmlns:a16="http://schemas.microsoft.com/office/drawing/2014/main" id="{6A904774-DA79-9759-678C-34D985E711D7}"/>
                </a:ext>
              </a:extLst>
            </p:cNvPr>
            <p:cNvGrpSpPr/>
            <p:nvPr/>
          </p:nvGrpSpPr>
          <p:grpSpPr>
            <a:xfrm>
              <a:off x="1719510" y="1520218"/>
              <a:ext cx="4677887" cy="2545477"/>
              <a:chOff x="6983277" y="4662803"/>
              <a:chExt cx="4048356" cy="2545477"/>
            </a:xfrm>
          </p:grpSpPr>
          <p:grpSp>
            <p:nvGrpSpPr>
              <p:cNvPr id="46" name="Shape 6277">
                <a:extLst>
                  <a:ext uri="{FF2B5EF4-FFF2-40B4-BE49-F238E27FC236}">
                    <a16:creationId xmlns:a16="http://schemas.microsoft.com/office/drawing/2014/main" id="{669844C1-B212-9D37-9DB4-70C4BEC225E1}"/>
                  </a:ext>
                </a:extLst>
              </p:cNvPr>
              <p:cNvGrpSpPr/>
              <p:nvPr/>
            </p:nvGrpSpPr>
            <p:grpSpPr>
              <a:xfrm flipH="1">
                <a:off x="6983277" y="4662803"/>
                <a:ext cx="4048356" cy="811886"/>
                <a:chOff x="103285" y="2203667"/>
                <a:chExt cx="4048356" cy="811886"/>
              </a:xfrm>
              <a:solidFill>
                <a:schemeClr val="accent1"/>
              </a:solidFill>
            </p:grpSpPr>
            <p:sp>
              <p:nvSpPr>
                <p:cNvPr id="49" name="Shape 6278">
                  <a:extLst>
                    <a:ext uri="{FF2B5EF4-FFF2-40B4-BE49-F238E27FC236}">
                      <a16:creationId xmlns:a16="http://schemas.microsoft.com/office/drawing/2014/main" id="{707CA0C1-BD5F-D16B-513B-5D70861CE5FB}"/>
                    </a:ext>
                  </a:extLst>
                </p:cNvPr>
                <p:cNvSpPr/>
                <p:nvPr/>
              </p:nvSpPr>
              <p:spPr>
                <a:xfrm>
                  <a:off x="425669" y="2203667"/>
                  <a:ext cx="3725972" cy="762109"/>
                </a:xfrm>
                <a:prstGeom prst="roundRect">
                  <a:avLst>
                    <a:gd name="adj" fmla="val 16667"/>
                  </a:avLst>
                </a:prstGeom>
                <a:grpFill/>
                <a:ln>
                  <a:noFill/>
                </a:ln>
              </p:spPr>
              <p:txBody>
                <a:bodyPr wrap="square" lIns="91425" tIns="45700" rIns="91425" bIns="45700" anchor="ctr" anchorCtr="0">
                  <a:noAutofit/>
                </a:bodyPr>
                <a:lstStyle/>
                <a:p>
                  <a:pPr marL="0" marR="0" lvl="0" indent="0" algn="ctr" rtl="0">
                    <a:spcBef>
                      <a:spcPts val="0"/>
                    </a:spcBef>
                    <a:buNone/>
                  </a:pPr>
                  <a:endParaRPr sz="2000">
                    <a:solidFill>
                      <a:schemeClr val="lt1"/>
                    </a:solidFill>
                    <a:latin typeface="Questrial"/>
                    <a:ea typeface="Questrial"/>
                    <a:cs typeface="Questrial"/>
                    <a:sym typeface="Questrial"/>
                  </a:endParaRPr>
                </a:p>
              </p:txBody>
            </p:sp>
            <p:sp>
              <p:nvSpPr>
                <p:cNvPr id="50" name="Shape 6279">
                  <a:extLst>
                    <a:ext uri="{FF2B5EF4-FFF2-40B4-BE49-F238E27FC236}">
                      <a16:creationId xmlns:a16="http://schemas.microsoft.com/office/drawing/2014/main" id="{86471D75-4EDE-2D3A-22EC-3D87CDAFDDA0}"/>
                    </a:ext>
                  </a:extLst>
                </p:cNvPr>
                <p:cNvSpPr/>
                <p:nvPr/>
              </p:nvSpPr>
              <p:spPr>
                <a:xfrm>
                  <a:off x="425669" y="2253444"/>
                  <a:ext cx="3725972" cy="762109"/>
                </a:xfrm>
                <a:prstGeom prst="roundRect">
                  <a:avLst>
                    <a:gd name="adj" fmla="val 11275"/>
                  </a:avLst>
                </a:prstGeom>
                <a:solidFill>
                  <a:srgbClr val="8BA560"/>
                </a:solidFill>
                <a:ln>
                  <a:noFill/>
                </a:ln>
              </p:spPr>
              <p:txBody>
                <a:bodyPr wrap="square" lIns="91425" tIns="45700" rIns="91425" bIns="45700" anchor="ctr" anchorCtr="0">
                  <a:noAutofit/>
                </a:bodyPr>
                <a:lstStyle/>
                <a:p>
                  <a:pPr marL="0" marR="0" lvl="0" indent="0" algn="ctr" rtl="0">
                    <a:spcBef>
                      <a:spcPts val="0"/>
                    </a:spcBef>
                    <a:buNone/>
                  </a:pPr>
                  <a:endParaRPr sz="2000">
                    <a:solidFill>
                      <a:schemeClr val="lt1"/>
                    </a:solidFill>
                    <a:latin typeface="Questrial"/>
                    <a:ea typeface="Questrial"/>
                    <a:cs typeface="Questrial"/>
                    <a:sym typeface="Questrial"/>
                  </a:endParaRPr>
                </a:p>
              </p:txBody>
            </p:sp>
            <p:sp>
              <p:nvSpPr>
                <p:cNvPr id="51" name="Shape 6280">
                  <a:extLst>
                    <a:ext uri="{FF2B5EF4-FFF2-40B4-BE49-F238E27FC236}">
                      <a16:creationId xmlns:a16="http://schemas.microsoft.com/office/drawing/2014/main" id="{7AF8322D-58B7-7506-90C9-8D29262A8918}"/>
                    </a:ext>
                  </a:extLst>
                </p:cNvPr>
                <p:cNvSpPr/>
                <p:nvPr/>
              </p:nvSpPr>
              <p:spPr>
                <a:xfrm rot="16200000">
                  <a:off x="52279" y="2420026"/>
                  <a:ext cx="463912" cy="361899"/>
                </a:xfrm>
                <a:prstGeom prst="triangle">
                  <a:avLst>
                    <a:gd name="adj" fmla="val 50000"/>
                  </a:avLst>
                </a:prstGeom>
                <a:solidFill>
                  <a:srgbClr val="8BA560"/>
                </a:solidFill>
                <a:ln>
                  <a:noFill/>
                </a:ln>
              </p:spPr>
              <p:txBody>
                <a:bodyPr wrap="square" lIns="91425" tIns="45700" rIns="91425" bIns="45700" anchor="ctr" anchorCtr="0">
                  <a:noAutofit/>
                </a:bodyPr>
                <a:lstStyle/>
                <a:p>
                  <a:pPr marL="0" marR="0" lvl="0" indent="0" algn="ctr" rtl="0">
                    <a:spcBef>
                      <a:spcPts val="0"/>
                    </a:spcBef>
                    <a:buNone/>
                  </a:pPr>
                  <a:endParaRPr sz="2000">
                    <a:solidFill>
                      <a:schemeClr val="lt1"/>
                    </a:solidFill>
                    <a:latin typeface="Questrial"/>
                    <a:ea typeface="Questrial"/>
                    <a:cs typeface="Questrial"/>
                    <a:sym typeface="Questrial"/>
                  </a:endParaRPr>
                </a:p>
              </p:txBody>
            </p:sp>
          </p:grpSp>
          <p:sp>
            <p:nvSpPr>
              <p:cNvPr id="47" name="Shape 6282">
                <a:extLst>
                  <a:ext uri="{FF2B5EF4-FFF2-40B4-BE49-F238E27FC236}">
                    <a16:creationId xmlns:a16="http://schemas.microsoft.com/office/drawing/2014/main" id="{DC1E808C-DD53-FD77-730C-1150F9F3D34D}"/>
                  </a:ext>
                </a:extLst>
              </p:cNvPr>
              <p:cNvSpPr txBox="1"/>
              <p:nvPr/>
            </p:nvSpPr>
            <p:spPr>
              <a:xfrm>
                <a:off x="7363454" y="4827721"/>
                <a:ext cx="3409891" cy="475428"/>
              </a:xfrm>
              <a:prstGeom prst="rect">
                <a:avLst/>
              </a:prstGeom>
              <a:noFill/>
              <a:ln>
                <a:noFill/>
              </a:ln>
            </p:spPr>
            <p:txBody>
              <a:bodyPr wrap="square" lIns="0" tIns="0" rIns="0" bIns="0" anchor="ctr" anchorCtr="0">
                <a:noAutofit/>
              </a:bodyPr>
              <a:lstStyle/>
              <a:p>
                <a:pPr marL="0" marR="0" lvl="0" indent="0" rtl="0">
                  <a:spcBef>
                    <a:spcPts val="0"/>
                  </a:spcBef>
                  <a:buSzPct val="25000"/>
                  <a:buNone/>
                </a:pPr>
                <a:r>
                  <a:rPr lang="it-IT" sz="1600" b="1">
                    <a:solidFill>
                      <a:schemeClr val="lt1"/>
                    </a:solidFill>
                    <a:latin typeface="+mj-lt"/>
                    <a:ea typeface="Questrial"/>
                    <a:cs typeface="Questrial"/>
                    <a:sym typeface="Questrial"/>
                  </a:rPr>
                  <a:t>AI models for GDI optimization</a:t>
                </a:r>
                <a:endParaRPr lang="en-GB" sz="1600" b="1">
                  <a:solidFill>
                    <a:schemeClr val="lt1"/>
                  </a:solidFill>
                  <a:latin typeface="+mj-lt"/>
                  <a:ea typeface="Questrial"/>
                  <a:cs typeface="Questrial"/>
                  <a:sym typeface="Questrial"/>
                </a:endParaRPr>
              </a:p>
            </p:txBody>
          </p:sp>
          <p:sp>
            <p:nvSpPr>
              <p:cNvPr id="48" name="Shape 6336">
                <a:extLst>
                  <a:ext uri="{FF2B5EF4-FFF2-40B4-BE49-F238E27FC236}">
                    <a16:creationId xmlns:a16="http://schemas.microsoft.com/office/drawing/2014/main" id="{C606BE72-02C1-BAB8-AC75-096D885A0E4B}"/>
                  </a:ext>
                </a:extLst>
              </p:cNvPr>
              <p:cNvSpPr/>
              <p:nvPr/>
            </p:nvSpPr>
            <p:spPr>
              <a:xfrm>
                <a:off x="6983277" y="5436233"/>
                <a:ext cx="3725972" cy="1772047"/>
              </a:xfrm>
              <a:prstGeom prst="roundRect">
                <a:avLst>
                  <a:gd name="adj" fmla="val 2499"/>
                </a:avLst>
              </a:prstGeom>
              <a:solidFill>
                <a:srgbClr val="F2DDC0"/>
              </a:solidFill>
              <a:ln>
                <a:noFill/>
              </a:ln>
            </p:spPr>
            <p:txBody>
              <a:bodyPr wrap="square" lIns="91425" tIns="45700" rIns="91425" bIns="45700" anchor="ctr" anchorCtr="0">
                <a:noAutofit/>
              </a:bodyPr>
              <a:lstStyle/>
              <a:p>
                <a:r>
                  <a:rPr lang="en-GB" sz="1400"/>
                  <a:t>.</a:t>
                </a:r>
                <a:endParaRPr lang="en-US" sz="1400"/>
              </a:p>
              <a:p>
                <a:pPr marL="0" marR="0" lvl="0" indent="0" rtl="0">
                  <a:spcBef>
                    <a:spcPts val="0"/>
                  </a:spcBef>
                  <a:buNone/>
                </a:pPr>
                <a:endParaRPr sz="2000">
                  <a:solidFill>
                    <a:schemeClr val="lt1"/>
                  </a:solidFill>
                  <a:latin typeface="Questrial"/>
                  <a:ea typeface="Questrial"/>
                  <a:cs typeface="Questrial"/>
                  <a:sym typeface="Questrial"/>
                </a:endParaRPr>
              </a:p>
            </p:txBody>
          </p:sp>
        </p:grpSp>
        <p:sp>
          <p:nvSpPr>
            <p:cNvPr id="52" name="TextBox 51">
              <a:extLst>
                <a:ext uri="{FF2B5EF4-FFF2-40B4-BE49-F238E27FC236}">
                  <a16:creationId xmlns:a16="http://schemas.microsoft.com/office/drawing/2014/main" id="{AB2F19C0-381A-18ED-6624-FAEBBCFA86B0}"/>
                </a:ext>
              </a:extLst>
            </p:cNvPr>
            <p:cNvSpPr txBox="1"/>
            <p:nvPr/>
          </p:nvSpPr>
          <p:spPr>
            <a:xfrm>
              <a:off x="1791803" y="2294153"/>
              <a:ext cx="4403665" cy="1815882"/>
            </a:xfrm>
            <a:prstGeom prst="rect">
              <a:avLst/>
            </a:prstGeom>
            <a:noFill/>
          </p:spPr>
          <p:txBody>
            <a:bodyPr wrap="square">
              <a:spAutoFit/>
            </a:bodyPr>
            <a:lstStyle/>
            <a:p>
              <a:r>
                <a:rPr lang="en-GB" sz="1400" dirty="0"/>
                <a:t>These are machine learning algorithms developed and selected to address </a:t>
              </a:r>
              <a:r>
                <a:rPr lang="en-GB" sz="1400" b="1" dirty="0"/>
                <a:t>specific challenges</a:t>
              </a:r>
              <a:r>
                <a:rPr lang="en-GB" sz="1400" dirty="0"/>
                <a:t> identified in the CLARUS pilots. Typical tasks include </a:t>
              </a:r>
              <a:r>
                <a:rPr lang="en-GB" sz="1400" b="1" dirty="0"/>
                <a:t>anomaly detection, survival analysis, and time series prediction</a:t>
              </a:r>
              <a:r>
                <a:rPr lang="en-GB" sz="1400" dirty="0"/>
                <a:t>, all aiming to improve </a:t>
              </a:r>
              <a:r>
                <a:rPr lang="en-GB" sz="1400" b="1" dirty="0"/>
                <a:t>resource efficiency</a:t>
              </a:r>
              <a:r>
                <a:rPr lang="en-GB" sz="1400" dirty="0"/>
                <a:t>. Each algorithm is chosen based on its </a:t>
              </a:r>
              <a:r>
                <a:rPr lang="en-GB" sz="1400" b="1" dirty="0"/>
                <a:t>performance and accuracy</a:t>
              </a:r>
              <a:r>
                <a:rPr lang="en-GB" sz="1400" dirty="0"/>
                <a:t> in solving the targeted problem within a given use case</a:t>
              </a:r>
              <a:endParaRPr lang="en-US" sz="1400" dirty="0"/>
            </a:p>
          </p:txBody>
        </p:sp>
      </p:grpSp>
      <p:sp>
        <p:nvSpPr>
          <p:cNvPr id="3" name="Shape 6273">
            <a:extLst>
              <a:ext uri="{FF2B5EF4-FFF2-40B4-BE49-F238E27FC236}">
                <a16:creationId xmlns:a16="http://schemas.microsoft.com/office/drawing/2014/main" id="{09C70880-D644-FB49-17BA-874590BFA98E}"/>
              </a:ext>
            </a:extLst>
          </p:cNvPr>
          <p:cNvSpPr/>
          <p:nvPr/>
        </p:nvSpPr>
        <p:spPr>
          <a:xfrm>
            <a:off x="6407638" y="3376449"/>
            <a:ext cx="252551" cy="252551"/>
          </a:xfrm>
          <a:prstGeom prst="ellipse">
            <a:avLst/>
          </a:prstGeom>
          <a:solidFill>
            <a:schemeClr val="bg1"/>
          </a:solidFill>
          <a:ln w="15875" cap="flat" cmpd="sng">
            <a:solidFill>
              <a:schemeClr val="accent1"/>
            </a:solidFill>
            <a:prstDash val="solid"/>
            <a:round/>
            <a:headEnd type="none" w="med" len="med"/>
            <a:tailEnd type="none" w="med" len="med"/>
          </a:ln>
        </p:spPr>
        <p:txBody>
          <a:bodyPr wrap="square" lIns="91425" tIns="45700" rIns="91425" bIns="45700" anchor="ctr" anchorCtr="0">
            <a:noAutofit/>
          </a:bodyPr>
          <a:lstStyle/>
          <a:p>
            <a:pPr marL="0" marR="0" lvl="0" indent="0" algn="ctr" rtl="0">
              <a:spcBef>
                <a:spcPts val="0"/>
              </a:spcBef>
              <a:buNone/>
            </a:pPr>
            <a:endParaRPr sz="2000">
              <a:solidFill>
                <a:schemeClr val="lt1"/>
              </a:solidFill>
              <a:latin typeface="Questrial"/>
              <a:ea typeface="Questrial"/>
              <a:cs typeface="Questrial"/>
              <a:sym typeface="Questrial"/>
            </a:endParaRPr>
          </a:p>
        </p:txBody>
      </p:sp>
    </p:spTree>
    <p:extLst>
      <p:ext uri="{BB962C8B-B14F-4D97-AF65-F5344CB8AC3E}">
        <p14:creationId xmlns:p14="http://schemas.microsoft.com/office/powerpoint/2010/main" val="3200041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4"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500"/>
                                        <p:tgtEl>
                                          <p:spTgt spid="7"/>
                                        </p:tgtEl>
                                      </p:cBhvr>
                                    </p:animEffect>
                                  </p:childTnLst>
                                </p:cTn>
                              </p:par>
                              <p:par>
                                <p:cTn id="14" presetID="2" presetClass="entr" presetSubtype="4"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ppt_x"/>
                                          </p:val>
                                        </p:tav>
                                        <p:tav tm="100000">
                                          <p:val>
                                            <p:strVal val="#ppt_x"/>
                                          </p:val>
                                        </p:tav>
                                      </p:tavLst>
                                    </p:anim>
                                    <p:anim calcmode="lin" valueType="num">
                                      <p:cBhvr additive="base">
                                        <p:cTn id="17" dur="500" fill="hold"/>
                                        <p:tgtEl>
                                          <p:spTgt spid="4"/>
                                        </p:tgtEl>
                                        <p:attrNameLst>
                                          <p:attrName>ppt_y</p:attrName>
                                        </p:attrNameLst>
                                      </p:cBhvr>
                                      <p:tavLst>
                                        <p:tav tm="0">
                                          <p:val>
                                            <p:strVal val="1+#ppt_h/2"/>
                                          </p:val>
                                        </p:tav>
                                        <p:tav tm="100000">
                                          <p:val>
                                            <p:strVal val="#ppt_y"/>
                                          </p:val>
                                        </p:tav>
                                      </p:tavLst>
                                    </p:anim>
                                  </p:childTnLst>
                                </p:cTn>
                              </p:par>
                              <p:par>
                                <p:cTn id="18" presetID="22" presetClass="entr" presetSubtype="4"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down)">
                                      <p:cBhvr>
                                        <p:cTn id="20" dur="500"/>
                                        <p:tgtEl>
                                          <p:spTgt spid="5"/>
                                        </p:tgtEl>
                                      </p:cBhvr>
                                    </p:animEffect>
                                  </p:childTnLst>
                                </p:cTn>
                              </p:par>
                            </p:childTnLst>
                          </p:cTn>
                        </p:par>
                        <p:par>
                          <p:cTn id="21" fill="hold">
                            <p:stCondLst>
                              <p:cond delay="1500"/>
                            </p:stCondLst>
                            <p:childTnLst>
                              <p:par>
                                <p:cTn id="22" presetID="1" presetClass="entr" presetSubtype="0"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childTnLst>
                                </p:cTn>
                              </p:par>
                            </p:childTnLst>
                          </p:cTn>
                        </p:par>
                        <p:par>
                          <p:cTn id="24" fill="hold">
                            <p:stCondLst>
                              <p:cond delay="1500"/>
                            </p:stCondLst>
                            <p:childTnLst>
                              <p:par>
                                <p:cTn id="25" presetID="1" presetClass="entr" presetSubtype="0"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par>
                          <p:cTn id="27" fill="hold">
                            <p:stCondLst>
                              <p:cond delay="1500"/>
                            </p:stCondLst>
                            <p:childTnLst>
                              <p:par>
                                <p:cTn id="28" presetID="1" presetClass="entr" presetSubtype="0"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childTnLst>
                                </p:cTn>
                              </p:par>
                              <p:par>
                                <p:cTn id="30" presetID="2" presetClass="entr" presetSubtype="4" fill="hold" nodeType="with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additive="base">
                                        <p:cTn id="32" dur="500" fill="hold"/>
                                        <p:tgtEl>
                                          <p:spTgt spid="6"/>
                                        </p:tgtEl>
                                        <p:attrNameLst>
                                          <p:attrName>ppt_x</p:attrName>
                                        </p:attrNameLst>
                                      </p:cBhvr>
                                      <p:tavLst>
                                        <p:tav tm="0">
                                          <p:val>
                                            <p:strVal val="#ppt_x"/>
                                          </p:val>
                                        </p:tav>
                                        <p:tav tm="100000">
                                          <p:val>
                                            <p:strVal val="#ppt_x"/>
                                          </p:val>
                                        </p:tav>
                                      </p:tavLst>
                                    </p:anim>
                                    <p:anim calcmode="lin" valueType="num">
                                      <p:cBhvr additive="base">
                                        <p:cTn id="3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4" name="Shape 6905">
            <a:extLst>
              <a:ext uri="{FF2B5EF4-FFF2-40B4-BE49-F238E27FC236}">
                <a16:creationId xmlns:a16="http://schemas.microsoft.com/office/drawing/2014/main" id="{C250DDE3-47A7-82F5-ED82-FF720EB5BF65}"/>
              </a:ext>
            </a:extLst>
          </p:cNvPr>
          <p:cNvGrpSpPr/>
          <p:nvPr/>
        </p:nvGrpSpPr>
        <p:grpSpPr>
          <a:xfrm>
            <a:off x="2489956" y="1564490"/>
            <a:ext cx="814634" cy="1068767"/>
            <a:chOff x="2432406" y="1560591"/>
            <a:chExt cx="814634" cy="1068767"/>
          </a:xfrm>
        </p:grpSpPr>
        <p:cxnSp>
          <p:nvCxnSpPr>
            <p:cNvPr id="105" name="Shape 6906">
              <a:extLst>
                <a:ext uri="{FF2B5EF4-FFF2-40B4-BE49-F238E27FC236}">
                  <a16:creationId xmlns:a16="http://schemas.microsoft.com/office/drawing/2014/main" id="{E2A5F3BA-2B17-B413-16D9-2234CFD1D37D}"/>
                </a:ext>
              </a:extLst>
            </p:cNvPr>
            <p:cNvCxnSpPr/>
            <p:nvPr/>
          </p:nvCxnSpPr>
          <p:spPr>
            <a:xfrm rot="10800000">
              <a:off x="2943929" y="1257480"/>
              <a:ext cx="0" cy="606221"/>
            </a:xfrm>
            <a:prstGeom prst="straightConnector1">
              <a:avLst/>
            </a:prstGeom>
            <a:noFill/>
            <a:ln w="19050" cap="rnd" cmpd="sng">
              <a:solidFill>
                <a:schemeClr val="accent2"/>
              </a:solidFill>
              <a:prstDash val="solid"/>
              <a:round/>
              <a:headEnd type="none" w="med" len="med"/>
              <a:tailEnd type="triangle" w="lg" len="lg"/>
            </a:ln>
          </p:spPr>
        </p:cxnSp>
        <p:cxnSp>
          <p:nvCxnSpPr>
            <p:cNvPr id="106" name="Shape 6907">
              <a:extLst>
                <a:ext uri="{FF2B5EF4-FFF2-40B4-BE49-F238E27FC236}">
                  <a16:creationId xmlns:a16="http://schemas.microsoft.com/office/drawing/2014/main" id="{40383C4F-9131-C55D-ED70-9E42DD5BE9BF}"/>
                </a:ext>
              </a:extLst>
            </p:cNvPr>
            <p:cNvCxnSpPr/>
            <p:nvPr/>
          </p:nvCxnSpPr>
          <p:spPr>
            <a:xfrm>
              <a:off x="2640818" y="1562971"/>
              <a:ext cx="0" cy="1066385"/>
            </a:xfrm>
            <a:prstGeom prst="straightConnector1">
              <a:avLst/>
            </a:prstGeom>
            <a:noFill/>
            <a:ln w="19050" cap="rnd" cmpd="sng">
              <a:solidFill>
                <a:schemeClr val="accent2"/>
              </a:solidFill>
              <a:prstDash val="solid"/>
              <a:round/>
              <a:headEnd type="none" w="med" len="med"/>
              <a:tailEnd type="none" w="med" len="med"/>
            </a:ln>
          </p:spPr>
        </p:cxnSp>
        <p:cxnSp>
          <p:nvCxnSpPr>
            <p:cNvPr id="107" name="Shape 6908">
              <a:extLst>
                <a:ext uri="{FF2B5EF4-FFF2-40B4-BE49-F238E27FC236}">
                  <a16:creationId xmlns:a16="http://schemas.microsoft.com/office/drawing/2014/main" id="{527E36CD-32DF-A312-20A8-135ABB7D60B3}"/>
                </a:ext>
              </a:extLst>
            </p:cNvPr>
            <p:cNvCxnSpPr/>
            <p:nvPr/>
          </p:nvCxnSpPr>
          <p:spPr>
            <a:xfrm>
              <a:off x="2536612" y="2525151"/>
              <a:ext cx="0" cy="208412"/>
            </a:xfrm>
            <a:prstGeom prst="straightConnector1">
              <a:avLst/>
            </a:prstGeom>
            <a:noFill/>
            <a:ln w="19050" cap="rnd" cmpd="sng">
              <a:solidFill>
                <a:schemeClr val="accent2"/>
              </a:solidFill>
              <a:prstDash val="solid"/>
              <a:round/>
              <a:headEnd type="none" w="med" len="med"/>
              <a:tailEnd type="none" w="med" len="med"/>
            </a:ln>
          </p:spPr>
        </p:cxnSp>
      </p:grpSp>
      <p:grpSp>
        <p:nvGrpSpPr>
          <p:cNvPr id="108" name="Shape 6912">
            <a:extLst>
              <a:ext uri="{FF2B5EF4-FFF2-40B4-BE49-F238E27FC236}">
                <a16:creationId xmlns:a16="http://schemas.microsoft.com/office/drawing/2014/main" id="{52068710-3232-6830-5096-83AB5FCD5727}"/>
              </a:ext>
            </a:extLst>
          </p:cNvPr>
          <p:cNvGrpSpPr/>
          <p:nvPr/>
        </p:nvGrpSpPr>
        <p:grpSpPr>
          <a:xfrm>
            <a:off x="3304588" y="1127837"/>
            <a:ext cx="2270539" cy="891561"/>
            <a:chOff x="2786183" y="1419610"/>
            <a:chExt cx="3571634" cy="681302"/>
          </a:xfrm>
        </p:grpSpPr>
        <p:sp>
          <p:nvSpPr>
            <p:cNvPr id="109" name="Shape 6913">
              <a:extLst>
                <a:ext uri="{FF2B5EF4-FFF2-40B4-BE49-F238E27FC236}">
                  <a16:creationId xmlns:a16="http://schemas.microsoft.com/office/drawing/2014/main" id="{CE952E0C-EC09-5571-FE3C-7C4BD9873A2A}"/>
                </a:ext>
              </a:extLst>
            </p:cNvPr>
            <p:cNvSpPr/>
            <p:nvPr/>
          </p:nvSpPr>
          <p:spPr>
            <a:xfrm>
              <a:off x="2786183" y="1467235"/>
              <a:ext cx="3571634" cy="633677"/>
            </a:xfrm>
            <a:prstGeom prst="roundRect">
              <a:avLst>
                <a:gd name="adj" fmla="val 10654"/>
              </a:avLst>
            </a:prstGeom>
            <a:solidFill>
              <a:schemeClr val="accent3">
                <a:lumMod val="75000"/>
              </a:schemeClr>
            </a:solidFill>
            <a:ln>
              <a:noFill/>
            </a:ln>
          </p:spPr>
          <p:txBody>
            <a:bodyPr wrap="square" lIns="91425" tIns="45700" rIns="91425" bIns="45700" anchor="ctr" anchorCtr="0">
              <a:noAutofit/>
            </a:bodyPr>
            <a:lstStyle/>
            <a:p>
              <a:pPr marL="0" marR="0" lvl="0" indent="0" algn="ctr" rtl="0">
                <a:spcBef>
                  <a:spcPts val="0"/>
                </a:spcBef>
                <a:buNone/>
              </a:pPr>
              <a:endParaRPr sz="2000" dirty="0">
                <a:solidFill>
                  <a:schemeClr val="lt1"/>
                </a:solidFill>
                <a:latin typeface="Questrial"/>
                <a:ea typeface="Questrial"/>
                <a:cs typeface="Questrial"/>
                <a:sym typeface="Questrial"/>
              </a:endParaRPr>
            </a:p>
          </p:txBody>
        </p:sp>
        <p:sp>
          <p:nvSpPr>
            <p:cNvPr id="110" name="Shape 6914">
              <a:extLst>
                <a:ext uri="{FF2B5EF4-FFF2-40B4-BE49-F238E27FC236}">
                  <a16:creationId xmlns:a16="http://schemas.microsoft.com/office/drawing/2014/main" id="{E0C14E32-FB9A-B896-6F85-80C5686011AD}"/>
                </a:ext>
              </a:extLst>
            </p:cNvPr>
            <p:cNvSpPr/>
            <p:nvPr/>
          </p:nvSpPr>
          <p:spPr>
            <a:xfrm>
              <a:off x="2786183" y="1419610"/>
              <a:ext cx="3571634" cy="633677"/>
            </a:xfrm>
            <a:prstGeom prst="roundRect">
              <a:avLst>
                <a:gd name="adj" fmla="val 10654"/>
              </a:avLst>
            </a:prstGeom>
            <a:solidFill>
              <a:srgbClr val="007800"/>
            </a:solidFill>
            <a:ln>
              <a:noFill/>
            </a:ln>
          </p:spPr>
          <p:txBody>
            <a:bodyPr wrap="square" lIns="91425" tIns="45700" rIns="91425" bIns="45700" anchor="ctr" anchorCtr="0">
              <a:noAutofit/>
            </a:bodyPr>
            <a:lstStyle/>
            <a:p>
              <a:pPr marL="0" marR="0" lvl="0" indent="0" algn="ctr" rtl="0">
                <a:spcBef>
                  <a:spcPts val="0"/>
                </a:spcBef>
                <a:buNone/>
              </a:pPr>
              <a:endParaRPr sz="2000">
                <a:solidFill>
                  <a:schemeClr val="lt1"/>
                </a:solidFill>
                <a:latin typeface="Questrial"/>
                <a:ea typeface="Questrial"/>
                <a:cs typeface="Questrial"/>
                <a:sym typeface="Questrial"/>
              </a:endParaRPr>
            </a:p>
          </p:txBody>
        </p:sp>
      </p:grpSp>
      <p:grpSp>
        <p:nvGrpSpPr>
          <p:cNvPr id="111" name="Shape 6915">
            <a:extLst>
              <a:ext uri="{FF2B5EF4-FFF2-40B4-BE49-F238E27FC236}">
                <a16:creationId xmlns:a16="http://schemas.microsoft.com/office/drawing/2014/main" id="{7584A444-C636-E017-96AC-34FB6C0A8638}"/>
              </a:ext>
            </a:extLst>
          </p:cNvPr>
          <p:cNvGrpSpPr/>
          <p:nvPr/>
        </p:nvGrpSpPr>
        <p:grpSpPr>
          <a:xfrm>
            <a:off x="708650" y="2309937"/>
            <a:ext cx="1750486" cy="891561"/>
            <a:chOff x="2786183" y="1419610"/>
            <a:chExt cx="3571634" cy="681302"/>
          </a:xfrm>
        </p:grpSpPr>
        <p:sp>
          <p:nvSpPr>
            <p:cNvPr id="112" name="Shape 6916">
              <a:extLst>
                <a:ext uri="{FF2B5EF4-FFF2-40B4-BE49-F238E27FC236}">
                  <a16:creationId xmlns:a16="http://schemas.microsoft.com/office/drawing/2014/main" id="{0EAC1DF2-33B1-8B36-1059-EFED079A9033}"/>
                </a:ext>
              </a:extLst>
            </p:cNvPr>
            <p:cNvSpPr/>
            <p:nvPr/>
          </p:nvSpPr>
          <p:spPr>
            <a:xfrm>
              <a:off x="2786183" y="1467235"/>
              <a:ext cx="3571634" cy="633677"/>
            </a:xfrm>
            <a:prstGeom prst="roundRect">
              <a:avLst>
                <a:gd name="adj" fmla="val 10654"/>
              </a:avLst>
            </a:prstGeom>
            <a:solidFill>
              <a:srgbClr val="1482AB"/>
            </a:solidFill>
            <a:ln>
              <a:noFill/>
            </a:ln>
          </p:spPr>
          <p:txBody>
            <a:bodyPr wrap="square" lIns="91425" tIns="45700" rIns="91425" bIns="45700" anchor="ctr" anchorCtr="0">
              <a:noAutofit/>
            </a:bodyPr>
            <a:lstStyle/>
            <a:p>
              <a:pPr marL="0" marR="0" lvl="0" indent="0" algn="ctr" rtl="0">
                <a:spcBef>
                  <a:spcPts val="0"/>
                </a:spcBef>
                <a:buNone/>
              </a:pPr>
              <a:endParaRPr sz="2000">
                <a:solidFill>
                  <a:schemeClr val="lt1"/>
                </a:solidFill>
                <a:latin typeface="Questrial"/>
                <a:ea typeface="Questrial"/>
                <a:cs typeface="Questrial"/>
                <a:sym typeface="Questrial"/>
              </a:endParaRPr>
            </a:p>
          </p:txBody>
        </p:sp>
        <p:sp>
          <p:nvSpPr>
            <p:cNvPr id="113" name="Shape 6917">
              <a:extLst>
                <a:ext uri="{FF2B5EF4-FFF2-40B4-BE49-F238E27FC236}">
                  <a16:creationId xmlns:a16="http://schemas.microsoft.com/office/drawing/2014/main" id="{B8B9EAEC-4768-D503-8FFC-2AD8620BF0B9}"/>
                </a:ext>
              </a:extLst>
            </p:cNvPr>
            <p:cNvSpPr/>
            <p:nvPr/>
          </p:nvSpPr>
          <p:spPr>
            <a:xfrm>
              <a:off x="2786183" y="1419610"/>
              <a:ext cx="3571634" cy="633677"/>
            </a:xfrm>
            <a:prstGeom prst="roundRect">
              <a:avLst>
                <a:gd name="adj" fmla="val 10654"/>
              </a:avLst>
            </a:prstGeom>
            <a:solidFill>
              <a:schemeClr val="accent1"/>
            </a:solidFill>
            <a:ln>
              <a:noFill/>
            </a:ln>
          </p:spPr>
          <p:txBody>
            <a:bodyPr wrap="square" lIns="91425" tIns="45700" rIns="91425" bIns="45700" anchor="ctr" anchorCtr="0">
              <a:noAutofit/>
            </a:bodyPr>
            <a:lstStyle/>
            <a:p>
              <a:pPr marL="0" marR="0" lvl="0" indent="0" algn="ctr" rtl="0">
                <a:spcBef>
                  <a:spcPts val="0"/>
                </a:spcBef>
                <a:buNone/>
              </a:pPr>
              <a:r>
                <a:rPr lang="es-ES" sz="1600" b="1" err="1">
                  <a:solidFill>
                    <a:schemeClr val="lt1"/>
                  </a:solidFill>
                  <a:ea typeface="Questrial"/>
                  <a:cs typeface="Questrial"/>
                  <a:sym typeface="Questrial"/>
                </a:rPr>
                <a:t>Transferability</a:t>
              </a:r>
              <a:r>
                <a:rPr lang="es-ES" sz="1600" b="1">
                  <a:solidFill>
                    <a:schemeClr val="lt1"/>
                  </a:solidFill>
                  <a:ea typeface="Questrial"/>
                  <a:cs typeface="Questrial"/>
                  <a:sym typeface="Questrial"/>
                </a:rPr>
                <a:t> </a:t>
              </a:r>
              <a:r>
                <a:rPr lang="es-ES" sz="1600" b="1" err="1">
                  <a:solidFill>
                    <a:schemeClr val="lt1"/>
                  </a:solidFill>
                  <a:ea typeface="Questrial"/>
                  <a:cs typeface="Questrial"/>
                  <a:sym typeface="Questrial"/>
                </a:rPr>
                <a:t>of</a:t>
              </a:r>
              <a:r>
                <a:rPr lang="es-ES" sz="1600" b="1">
                  <a:solidFill>
                    <a:schemeClr val="lt1"/>
                  </a:solidFill>
                  <a:ea typeface="Questrial"/>
                  <a:cs typeface="Questrial"/>
                  <a:sym typeface="Questrial"/>
                </a:rPr>
                <a:t> CLARUS </a:t>
              </a:r>
              <a:r>
                <a:rPr lang="es-ES" sz="1600" b="1" err="1">
                  <a:solidFill>
                    <a:schemeClr val="lt1"/>
                  </a:solidFill>
                  <a:ea typeface="Questrial"/>
                  <a:cs typeface="Questrial"/>
                  <a:sym typeface="Questrial"/>
                </a:rPr>
                <a:t>solution</a:t>
              </a:r>
              <a:endParaRPr sz="1600" b="1">
                <a:solidFill>
                  <a:schemeClr val="lt1"/>
                </a:solidFill>
                <a:ea typeface="Questrial"/>
                <a:cs typeface="Questrial"/>
                <a:sym typeface="Questrial"/>
              </a:endParaRPr>
            </a:p>
          </p:txBody>
        </p:sp>
      </p:grpSp>
      <p:grpSp>
        <p:nvGrpSpPr>
          <p:cNvPr id="114" name="Shape 6918">
            <a:extLst>
              <a:ext uri="{FF2B5EF4-FFF2-40B4-BE49-F238E27FC236}">
                <a16:creationId xmlns:a16="http://schemas.microsoft.com/office/drawing/2014/main" id="{6A744041-1855-98B1-9B22-F6701E629C19}"/>
              </a:ext>
            </a:extLst>
          </p:cNvPr>
          <p:cNvGrpSpPr/>
          <p:nvPr/>
        </p:nvGrpSpPr>
        <p:grpSpPr>
          <a:xfrm>
            <a:off x="3304588" y="2309937"/>
            <a:ext cx="2270539" cy="891561"/>
            <a:chOff x="2786183" y="1419610"/>
            <a:chExt cx="3571634" cy="681302"/>
          </a:xfrm>
        </p:grpSpPr>
        <p:sp>
          <p:nvSpPr>
            <p:cNvPr id="115" name="Shape 6919">
              <a:extLst>
                <a:ext uri="{FF2B5EF4-FFF2-40B4-BE49-F238E27FC236}">
                  <a16:creationId xmlns:a16="http://schemas.microsoft.com/office/drawing/2014/main" id="{97871691-396B-E48B-1680-09072E68590E}"/>
                </a:ext>
              </a:extLst>
            </p:cNvPr>
            <p:cNvSpPr/>
            <p:nvPr/>
          </p:nvSpPr>
          <p:spPr>
            <a:xfrm>
              <a:off x="2786183" y="1467235"/>
              <a:ext cx="3571634" cy="633677"/>
            </a:xfrm>
            <a:prstGeom prst="roundRect">
              <a:avLst>
                <a:gd name="adj" fmla="val 10654"/>
              </a:avLst>
            </a:prstGeom>
            <a:solidFill>
              <a:schemeClr val="accent6">
                <a:lumMod val="75000"/>
              </a:schemeClr>
            </a:solidFill>
            <a:ln>
              <a:noFill/>
            </a:ln>
          </p:spPr>
          <p:txBody>
            <a:bodyPr wrap="square" lIns="91425" tIns="45700" rIns="91425" bIns="45700" anchor="ctr" anchorCtr="0">
              <a:noAutofit/>
            </a:bodyPr>
            <a:lstStyle/>
            <a:p>
              <a:pPr marL="0" marR="0" lvl="0" indent="0" algn="ctr" rtl="0">
                <a:spcBef>
                  <a:spcPts val="0"/>
                </a:spcBef>
                <a:buNone/>
              </a:pPr>
              <a:endParaRPr sz="2000">
                <a:solidFill>
                  <a:schemeClr val="lt1"/>
                </a:solidFill>
                <a:latin typeface="Questrial"/>
                <a:ea typeface="Questrial"/>
                <a:cs typeface="Questrial"/>
                <a:sym typeface="Questrial"/>
              </a:endParaRPr>
            </a:p>
          </p:txBody>
        </p:sp>
        <p:sp>
          <p:nvSpPr>
            <p:cNvPr id="116" name="Shape 6920">
              <a:extLst>
                <a:ext uri="{FF2B5EF4-FFF2-40B4-BE49-F238E27FC236}">
                  <a16:creationId xmlns:a16="http://schemas.microsoft.com/office/drawing/2014/main" id="{6E6439C6-1AC2-B4D2-4FC3-975B227A4094}"/>
                </a:ext>
              </a:extLst>
            </p:cNvPr>
            <p:cNvSpPr/>
            <p:nvPr/>
          </p:nvSpPr>
          <p:spPr>
            <a:xfrm>
              <a:off x="2786183" y="1419610"/>
              <a:ext cx="3571634" cy="633677"/>
            </a:xfrm>
            <a:prstGeom prst="roundRect">
              <a:avLst>
                <a:gd name="adj" fmla="val 10654"/>
              </a:avLst>
            </a:prstGeom>
            <a:solidFill>
              <a:srgbClr val="8BA560"/>
            </a:solidFill>
            <a:ln>
              <a:noFill/>
            </a:ln>
          </p:spPr>
          <p:txBody>
            <a:bodyPr wrap="square" lIns="91425" tIns="45700" rIns="91425" bIns="45700" anchor="ctr" anchorCtr="0">
              <a:noAutofit/>
            </a:bodyPr>
            <a:lstStyle/>
            <a:p>
              <a:pPr marL="0" marR="0" lvl="0" indent="0" algn="ctr" rtl="0">
                <a:spcBef>
                  <a:spcPts val="0"/>
                </a:spcBef>
                <a:buNone/>
              </a:pPr>
              <a:endParaRPr sz="2000">
                <a:solidFill>
                  <a:schemeClr val="lt1"/>
                </a:solidFill>
                <a:latin typeface="Questrial"/>
                <a:ea typeface="Questrial"/>
                <a:cs typeface="Questrial"/>
                <a:sym typeface="Questrial"/>
              </a:endParaRPr>
            </a:p>
          </p:txBody>
        </p:sp>
      </p:grpSp>
      <p:grpSp>
        <p:nvGrpSpPr>
          <p:cNvPr id="117" name="Shape 6921">
            <a:extLst>
              <a:ext uri="{FF2B5EF4-FFF2-40B4-BE49-F238E27FC236}">
                <a16:creationId xmlns:a16="http://schemas.microsoft.com/office/drawing/2014/main" id="{128215DE-56C6-33BA-9059-3C4DA46BCB74}"/>
              </a:ext>
            </a:extLst>
          </p:cNvPr>
          <p:cNvGrpSpPr/>
          <p:nvPr/>
        </p:nvGrpSpPr>
        <p:grpSpPr>
          <a:xfrm>
            <a:off x="3304588" y="3559005"/>
            <a:ext cx="2270539" cy="891561"/>
            <a:chOff x="2786183" y="1419610"/>
            <a:chExt cx="3571634" cy="681302"/>
          </a:xfrm>
        </p:grpSpPr>
        <p:sp>
          <p:nvSpPr>
            <p:cNvPr id="118" name="Shape 6922">
              <a:extLst>
                <a:ext uri="{FF2B5EF4-FFF2-40B4-BE49-F238E27FC236}">
                  <a16:creationId xmlns:a16="http://schemas.microsoft.com/office/drawing/2014/main" id="{172B60D9-3981-075C-7BD3-28A0A9C06C2B}"/>
                </a:ext>
              </a:extLst>
            </p:cNvPr>
            <p:cNvSpPr/>
            <p:nvPr/>
          </p:nvSpPr>
          <p:spPr>
            <a:xfrm>
              <a:off x="2786183" y="1467235"/>
              <a:ext cx="3571634" cy="633677"/>
            </a:xfrm>
            <a:prstGeom prst="roundRect">
              <a:avLst>
                <a:gd name="adj" fmla="val 10654"/>
              </a:avLst>
            </a:prstGeom>
            <a:solidFill>
              <a:srgbClr val="318B71"/>
            </a:solidFill>
            <a:ln>
              <a:noFill/>
            </a:ln>
          </p:spPr>
          <p:txBody>
            <a:bodyPr wrap="square" lIns="91425" tIns="45700" rIns="91425" bIns="45700" anchor="ctr" anchorCtr="0">
              <a:noAutofit/>
            </a:bodyPr>
            <a:lstStyle/>
            <a:p>
              <a:pPr marL="0" marR="0" lvl="0" indent="0" algn="ctr" rtl="0">
                <a:spcBef>
                  <a:spcPts val="0"/>
                </a:spcBef>
                <a:buNone/>
              </a:pPr>
              <a:endParaRPr sz="2000">
                <a:solidFill>
                  <a:schemeClr val="lt1"/>
                </a:solidFill>
                <a:latin typeface="Questrial"/>
                <a:ea typeface="Questrial"/>
                <a:cs typeface="Questrial"/>
                <a:sym typeface="Questrial"/>
              </a:endParaRPr>
            </a:p>
          </p:txBody>
        </p:sp>
        <p:sp>
          <p:nvSpPr>
            <p:cNvPr id="119" name="Shape 6923">
              <a:extLst>
                <a:ext uri="{FF2B5EF4-FFF2-40B4-BE49-F238E27FC236}">
                  <a16:creationId xmlns:a16="http://schemas.microsoft.com/office/drawing/2014/main" id="{C7DB42F2-739E-3660-A4C1-B891E6E36A62}"/>
                </a:ext>
              </a:extLst>
            </p:cNvPr>
            <p:cNvSpPr/>
            <p:nvPr/>
          </p:nvSpPr>
          <p:spPr>
            <a:xfrm>
              <a:off x="2786183" y="1419610"/>
              <a:ext cx="3571634" cy="633677"/>
            </a:xfrm>
            <a:prstGeom prst="roundRect">
              <a:avLst>
                <a:gd name="adj" fmla="val 10654"/>
              </a:avLst>
            </a:prstGeom>
            <a:solidFill>
              <a:srgbClr val="85B86F"/>
            </a:solidFill>
            <a:ln>
              <a:noFill/>
            </a:ln>
          </p:spPr>
          <p:txBody>
            <a:bodyPr wrap="square" lIns="91425" tIns="45700" rIns="91425" bIns="45700" anchor="ctr" anchorCtr="0">
              <a:noAutofit/>
            </a:bodyPr>
            <a:lstStyle/>
            <a:p>
              <a:pPr marL="0" marR="0" lvl="0" indent="0" algn="ctr" rtl="0">
                <a:spcBef>
                  <a:spcPts val="0"/>
                </a:spcBef>
                <a:buNone/>
              </a:pPr>
              <a:endParaRPr sz="2000">
                <a:solidFill>
                  <a:schemeClr val="lt1"/>
                </a:solidFill>
                <a:latin typeface="Questrial"/>
                <a:ea typeface="Questrial"/>
                <a:cs typeface="Questrial"/>
                <a:sym typeface="Questrial"/>
              </a:endParaRPr>
            </a:p>
          </p:txBody>
        </p:sp>
      </p:grpSp>
      <p:grpSp>
        <p:nvGrpSpPr>
          <p:cNvPr id="120" name="Shape 6924">
            <a:extLst>
              <a:ext uri="{FF2B5EF4-FFF2-40B4-BE49-F238E27FC236}">
                <a16:creationId xmlns:a16="http://schemas.microsoft.com/office/drawing/2014/main" id="{E546D6E6-6573-C568-84F0-87FF6D04E87B}"/>
              </a:ext>
            </a:extLst>
          </p:cNvPr>
          <p:cNvGrpSpPr/>
          <p:nvPr/>
        </p:nvGrpSpPr>
        <p:grpSpPr>
          <a:xfrm rot="10800000" flipH="1">
            <a:off x="2489957" y="2921291"/>
            <a:ext cx="814634" cy="1068767"/>
            <a:chOff x="2432406" y="1560591"/>
            <a:chExt cx="814634" cy="1068767"/>
          </a:xfrm>
        </p:grpSpPr>
        <p:cxnSp>
          <p:nvCxnSpPr>
            <p:cNvPr id="121" name="Shape 6925">
              <a:extLst>
                <a:ext uri="{FF2B5EF4-FFF2-40B4-BE49-F238E27FC236}">
                  <a16:creationId xmlns:a16="http://schemas.microsoft.com/office/drawing/2014/main" id="{098B6D12-3830-59C3-589B-0F4131EA82DA}"/>
                </a:ext>
              </a:extLst>
            </p:cNvPr>
            <p:cNvCxnSpPr/>
            <p:nvPr/>
          </p:nvCxnSpPr>
          <p:spPr>
            <a:xfrm rot="10800000">
              <a:off x="2943929" y="1257480"/>
              <a:ext cx="0" cy="606221"/>
            </a:xfrm>
            <a:prstGeom prst="straightConnector1">
              <a:avLst/>
            </a:prstGeom>
            <a:noFill/>
            <a:ln w="19050" cap="rnd" cmpd="sng">
              <a:solidFill>
                <a:schemeClr val="accent4"/>
              </a:solidFill>
              <a:prstDash val="solid"/>
              <a:round/>
              <a:headEnd type="none" w="med" len="med"/>
              <a:tailEnd type="triangle" w="lg" len="lg"/>
            </a:ln>
          </p:spPr>
        </p:cxnSp>
        <p:cxnSp>
          <p:nvCxnSpPr>
            <p:cNvPr id="122" name="Shape 6926">
              <a:extLst>
                <a:ext uri="{FF2B5EF4-FFF2-40B4-BE49-F238E27FC236}">
                  <a16:creationId xmlns:a16="http://schemas.microsoft.com/office/drawing/2014/main" id="{17E953EB-CAC2-911C-CD8F-ABC7E42A0361}"/>
                </a:ext>
              </a:extLst>
            </p:cNvPr>
            <p:cNvCxnSpPr/>
            <p:nvPr/>
          </p:nvCxnSpPr>
          <p:spPr>
            <a:xfrm>
              <a:off x="2640818" y="1562971"/>
              <a:ext cx="0" cy="1066385"/>
            </a:xfrm>
            <a:prstGeom prst="straightConnector1">
              <a:avLst/>
            </a:prstGeom>
            <a:noFill/>
            <a:ln w="19050" cap="rnd" cmpd="sng">
              <a:solidFill>
                <a:schemeClr val="accent4"/>
              </a:solidFill>
              <a:prstDash val="solid"/>
              <a:round/>
              <a:headEnd type="none" w="med" len="med"/>
              <a:tailEnd type="none" w="med" len="med"/>
            </a:ln>
          </p:spPr>
        </p:cxnSp>
        <p:cxnSp>
          <p:nvCxnSpPr>
            <p:cNvPr id="123" name="Shape 6927">
              <a:extLst>
                <a:ext uri="{FF2B5EF4-FFF2-40B4-BE49-F238E27FC236}">
                  <a16:creationId xmlns:a16="http://schemas.microsoft.com/office/drawing/2014/main" id="{64EAB030-11EC-FFC6-5F4C-27FCBCA3830C}"/>
                </a:ext>
              </a:extLst>
            </p:cNvPr>
            <p:cNvCxnSpPr/>
            <p:nvPr/>
          </p:nvCxnSpPr>
          <p:spPr>
            <a:xfrm>
              <a:off x="2536612" y="2525151"/>
              <a:ext cx="0" cy="208412"/>
            </a:xfrm>
            <a:prstGeom prst="straightConnector1">
              <a:avLst/>
            </a:prstGeom>
            <a:noFill/>
            <a:ln w="19050" cap="rnd" cmpd="sng">
              <a:solidFill>
                <a:schemeClr val="accent4"/>
              </a:solidFill>
              <a:prstDash val="solid"/>
              <a:round/>
              <a:headEnd type="none" w="med" len="med"/>
              <a:tailEnd type="none" w="med" len="med"/>
            </a:ln>
          </p:spPr>
        </p:cxnSp>
      </p:grpSp>
      <p:cxnSp>
        <p:nvCxnSpPr>
          <p:cNvPr id="124" name="Shape 6928">
            <a:extLst>
              <a:ext uri="{FF2B5EF4-FFF2-40B4-BE49-F238E27FC236}">
                <a16:creationId xmlns:a16="http://schemas.microsoft.com/office/drawing/2014/main" id="{9022FB4E-6F20-19DE-A8C6-4B27F1FFE599}"/>
              </a:ext>
            </a:extLst>
          </p:cNvPr>
          <p:cNvCxnSpPr>
            <a:cxnSpLocks/>
          </p:cNvCxnSpPr>
          <p:nvPr/>
        </p:nvCxnSpPr>
        <p:spPr>
          <a:xfrm>
            <a:off x="2489957" y="2788476"/>
            <a:ext cx="814632" cy="0"/>
          </a:xfrm>
          <a:prstGeom prst="straightConnector1">
            <a:avLst/>
          </a:prstGeom>
          <a:noFill/>
          <a:ln w="19050" cap="rnd" cmpd="sng">
            <a:solidFill>
              <a:schemeClr val="accent3"/>
            </a:solidFill>
            <a:prstDash val="solid"/>
            <a:round/>
            <a:headEnd type="none" w="med" len="med"/>
            <a:tailEnd type="triangle" w="lg" len="lg"/>
          </a:ln>
        </p:spPr>
      </p:cxnSp>
      <p:sp>
        <p:nvSpPr>
          <p:cNvPr id="176" name="Shape 6980">
            <a:extLst>
              <a:ext uri="{FF2B5EF4-FFF2-40B4-BE49-F238E27FC236}">
                <a16:creationId xmlns:a16="http://schemas.microsoft.com/office/drawing/2014/main" id="{BAC049BF-7DBB-CBFF-664B-F28511CADF29}"/>
              </a:ext>
            </a:extLst>
          </p:cNvPr>
          <p:cNvSpPr/>
          <p:nvPr/>
        </p:nvSpPr>
        <p:spPr>
          <a:xfrm>
            <a:off x="3812520" y="1450706"/>
            <a:ext cx="1477811" cy="174075"/>
          </a:xfrm>
          <a:prstGeom prst="rect">
            <a:avLst/>
          </a:prstGeom>
          <a:noFill/>
          <a:ln>
            <a:noFill/>
          </a:ln>
        </p:spPr>
        <p:txBody>
          <a:bodyPr wrap="square" lIns="0" tIns="0" rIns="0" bIns="0" anchor="t" anchorCtr="0">
            <a:noAutofit/>
          </a:bodyPr>
          <a:lstStyle/>
          <a:p>
            <a:pPr marL="0" marR="0" lvl="0" indent="0" algn="l" rtl="0">
              <a:spcBef>
                <a:spcPts val="0"/>
              </a:spcBef>
              <a:buSzPct val="25000"/>
              <a:buNone/>
            </a:pPr>
            <a:r>
              <a:rPr lang="en-GB" sz="1200" b="1">
                <a:solidFill>
                  <a:schemeClr val="lt1"/>
                </a:solidFill>
                <a:ea typeface="Questrial"/>
                <a:cs typeface="Questrial"/>
                <a:sym typeface="Questrial"/>
              </a:rPr>
              <a:t>Green Deal Index</a:t>
            </a:r>
          </a:p>
        </p:txBody>
      </p:sp>
      <p:sp>
        <p:nvSpPr>
          <p:cNvPr id="179" name="Shape 6983">
            <a:extLst>
              <a:ext uri="{FF2B5EF4-FFF2-40B4-BE49-F238E27FC236}">
                <a16:creationId xmlns:a16="http://schemas.microsoft.com/office/drawing/2014/main" id="{643BF9FE-ED46-0A45-BDC6-4129EF8B5EFB}"/>
              </a:ext>
            </a:extLst>
          </p:cNvPr>
          <p:cNvSpPr/>
          <p:nvPr/>
        </p:nvSpPr>
        <p:spPr>
          <a:xfrm>
            <a:off x="4059678" y="2635320"/>
            <a:ext cx="1032334" cy="184666"/>
          </a:xfrm>
          <a:prstGeom prst="rect">
            <a:avLst/>
          </a:prstGeom>
          <a:noFill/>
          <a:ln>
            <a:noFill/>
          </a:ln>
        </p:spPr>
        <p:txBody>
          <a:bodyPr wrap="square" lIns="0" tIns="0" rIns="0" bIns="0" anchor="t" anchorCtr="0">
            <a:noAutofit/>
          </a:bodyPr>
          <a:lstStyle/>
          <a:p>
            <a:pPr marL="0" marR="0" lvl="0" indent="0" algn="l" rtl="0">
              <a:spcBef>
                <a:spcPts val="0"/>
              </a:spcBef>
              <a:buSzPct val="25000"/>
              <a:buNone/>
            </a:pPr>
            <a:r>
              <a:rPr lang="en-GB" sz="1200" b="1">
                <a:solidFill>
                  <a:schemeClr val="lt1"/>
                </a:solidFill>
                <a:ea typeface="Questrial"/>
                <a:cs typeface="Questrial"/>
                <a:sym typeface="Questrial"/>
              </a:rPr>
              <a:t>AI Toolkit</a:t>
            </a:r>
          </a:p>
        </p:txBody>
      </p:sp>
      <p:sp>
        <p:nvSpPr>
          <p:cNvPr id="182" name="Shape 6986">
            <a:extLst>
              <a:ext uri="{FF2B5EF4-FFF2-40B4-BE49-F238E27FC236}">
                <a16:creationId xmlns:a16="http://schemas.microsoft.com/office/drawing/2014/main" id="{F8536BFE-BC5C-C39D-0514-11DB99383E0B}"/>
              </a:ext>
            </a:extLst>
          </p:cNvPr>
          <p:cNvSpPr/>
          <p:nvPr/>
        </p:nvSpPr>
        <p:spPr>
          <a:xfrm>
            <a:off x="3855205" y="3870986"/>
            <a:ext cx="1435126" cy="223440"/>
          </a:xfrm>
          <a:prstGeom prst="rect">
            <a:avLst/>
          </a:prstGeom>
          <a:noFill/>
          <a:ln>
            <a:noFill/>
          </a:ln>
        </p:spPr>
        <p:txBody>
          <a:bodyPr wrap="square" lIns="0" tIns="0" rIns="0" bIns="0" anchor="t" anchorCtr="0">
            <a:noAutofit/>
          </a:bodyPr>
          <a:lstStyle/>
          <a:p>
            <a:pPr marL="0" marR="0" lvl="0" indent="0" algn="l" rtl="0">
              <a:spcBef>
                <a:spcPts val="0"/>
              </a:spcBef>
              <a:buSzPct val="25000"/>
              <a:buNone/>
            </a:pPr>
            <a:r>
              <a:rPr lang="en-GB" sz="1200" b="1">
                <a:solidFill>
                  <a:schemeClr val="lt1"/>
                </a:solidFill>
                <a:ea typeface="Questrial"/>
                <a:cs typeface="Questrial"/>
                <a:sym typeface="Questrial"/>
              </a:rPr>
              <a:t>CLARUS Dataspace</a:t>
            </a:r>
          </a:p>
        </p:txBody>
      </p:sp>
      <p:sp>
        <p:nvSpPr>
          <p:cNvPr id="204" name="TextBox 203">
            <a:extLst>
              <a:ext uri="{FF2B5EF4-FFF2-40B4-BE49-F238E27FC236}">
                <a16:creationId xmlns:a16="http://schemas.microsoft.com/office/drawing/2014/main" id="{20BC1C02-BB96-8A48-D829-B5B650D62EFD}"/>
              </a:ext>
            </a:extLst>
          </p:cNvPr>
          <p:cNvSpPr txBox="1"/>
          <p:nvPr/>
        </p:nvSpPr>
        <p:spPr>
          <a:xfrm>
            <a:off x="5708035" y="1017275"/>
            <a:ext cx="5477415" cy="1292662"/>
          </a:xfrm>
          <a:prstGeom prst="rect">
            <a:avLst/>
          </a:prstGeom>
          <a:noFill/>
        </p:spPr>
        <p:txBody>
          <a:bodyPr wrap="square" rtlCol="0">
            <a:spAutoFit/>
          </a:bodyPr>
          <a:lstStyle/>
          <a:p>
            <a:pPr marL="285750" indent="-285750">
              <a:buFont typeface="Arial" panose="020B0604020202020204" pitchFamily="34" charset="0"/>
              <a:buChar char="•"/>
            </a:pPr>
            <a:r>
              <a:rPr lang="en-GB" sz="1200"/>
              <a:t>Based on the </a:t>
            </a:r>
            <a:r>
              <a:rPr lang="en-GB" sz="1200" b="1"/>
              <a:t>Green Deal Performance Assessment methodology,</a:t>
            </a:r>
            <a:r>
              <a:rPr lang="en-GB" sz="1200"/>
              <a:t> which integrates recognised standards (e.g. ISO 14040, CEPA, n-LCA)</a:t>
            </a:r>
          </a:p>
          <a:p>
            <a:pPr marL="285750" indent="-285750">
              <a:buFont typeface="Arial" panose="020B0604020202020204" pitchFamily="34" charset="0"/>
              <a:buChar char="•"/>
            </a:pPr>
            <a:r>
              <a:rPr lang="en-GB" sz="1200"/>
              <a:t>Customisable through </a:t>
            </a:r>
            <a:r>
              <a:rPr lang="en-GB" sz="1200" b="1"/>
              <a:t>company-specific</a:t>
            </a:r>
            <a:r>
              <a:rPr lang="en-GB" sz="1200"/>
              <a:t> indicator selection</a:t>
            </a:r>
          </a:p>
          <a:p>
            <a:pPr marL="285750" indent="-285750">
              <a:buFont typeface="Arial" panose="020B0604020202020204" pitchFamily="34" charset="0"/>
              <a:buChar char="•"/>
            </a:pPr>
            <a:r>
              <a:rPr lang="en-GB" sz="1200"/>
              <a:t>Uses the extensible </a:t>
            </a:r>
            <a:r>
              <a:rPr lang="en-GB" sz="1200" b="1"/>
              <a:t>Green Deal Ontology </a:t>
            </a:r>
            <a:r>
              <a:rPr lang="en-GB" sz="1200"/>
              <a:t>for semantic interoperability</a:t>
            </a:r>
          </a:p>
          <a:p>
            <a:pPr marL="285750" indent="-285750">
              <a:buFont typeface="Arial" panose="020B0604020202020204" pitchFamily="34" charset="0"/>
              <a:buChar char="•"/>
            </a:pPr>
            <a:r>
              <a:rPr lang="en-GB" sz="1200"/>
              <a:t>Applicable to </a:t>
            </a:r>
            <a:r>
              <a:rPr lang="en-GB" sz="1200" b="1"/>
              <a:t>various sectors </a:t>
            </a:r>
            <a:r>
              <a:rPr lang="en-GB" sz="1200"/>
              <a:t>for sustainability and ESG assessment</a:t>
            </a:r>
            <a:endParaRPr lang="en-US" sz="1200"/>
          </a:p>
          <a:p>
            <a:pPr marL="285750" indent="-285750">
              <a:buFont typeface="Arial" panose="020B0604020202020204" pitchFamily="34" charset="0"/>
              <a:buChar char="•"/>
            </a:pPr>
            <a:endParaRPr lang="en-US"/>
          </a:p>
        </p:txBody>
      </p:sp>
      <p:sp>
        <p:nvSpPr>
          <p:cNvPr id="205" name="TextBox 204">
            <a:extLst>
              <a:ext uri="{FF2B5EF4-FFF2-40B4-BE49-F238E27FC236}">
                <a16:creationId xmlns:a16="http://schemas.microsoft.com/office/drawing/2014/main" id="{902ED934-60C3-7A6A-B6FA-50808C113873}"/>
              </a:ext>
            </a:extLst>
          </p:cNvPr>
          <p:cNvSpPr txBox="1"/>
          <p:nvPr/>
        </p:nvSpPr>
        <p:spPr>
          <a:xfrm>
            <a:off x="5708035" y="3493423"/>
            <a:ext cx="5717887" cy="1292662"/>
          </a:xfrm>
          <a:prstGeom prst="rect">
            <a:avLst/>
          </a:prstGeom>
          <a:noFill/>
        </p:spPr>
        <p:txBody>
          <a:bodyPr wrap="square" rtlCol="0">
            <a:spAutoFit/>
          </a:bodyPr>
          <a:lstStyle/>
          <a:p>
            <a:pPr marL="285750" indent="-285750">
              <a:buFont typeface="Arial" panose="020B0604020202020204" pitchFamily="34" charset="0"/>
              <a:buChar char="•"/>
            </a:pPr>
            <a:r>
              <a:rPr lang="en-GB" sz="1200" dirty="0"/>
              <a:t>Aligned with the vision of </a:t>
            </a:r>
            <a:r>
              <a:rPr lang="en-GB" sz="1200" b="1" dirty="0"/>
              <a:t>Common</a:t>
            </a:r>
            <a:r>
              <a:rPr lang="en-GB" sz="1200" dirty="0"/>
              <a:t> </a:t>
            </a:r>
            <a:r>
              <a:rPr lang="en-GB" sz="1200" b="1" dirty="0"/>
              <a:t>European Data Spaces </a:t>
            </a:r>
            <a:r>
              <a:rPr lang="en-GB" sz="1200" dirty="0"/>
              <a:t>for secure and sovereign data exchange</a:t>
            </a:r>
          </a:p>
          <a:p>
            <a:pPr marL="285750" indent="-285750">
              <a:buFont typeface="Arial" panose="020B0604020202020204" pitchFamily="34" charset="0"/>
              <a:buChar char="•"/>
            </a:pPr>
            <a:r>
              <a:rPr lang="en-GB" sz="1200" dirty="0"/>
              <a:t>Based on </a:t>
            </a:r>
            <a:r>
              <a:rPr lang="en-GB" sz="1200" b="1" dirty="0"/>
              <a:t>IDSA</a:t>
            </a:r>
            <a:r>
              <a:rPr lang="en-GB" sz="1200" dirty="0"/>
              <a:t> and </a:t>
            </a:r>
            <a:r>
              <a:rPr lang="en-GB" sz="1200" b="1" dirty="0"/>
              <a:t>Gaia-X</a:t>
            </a:r>
            <a:r>
              <a:rPr lang="en-GB" sz="1200" dirty="0"/>
              <a:t> principles to ensure trust, interoperability, and control</a:t>
            </a:r>
          </a:p>
          <a:p>
            <a:pPr marL="285750" indent="-285750">
              <a:buFont typeface="Arial" panose="020B0604020202020204" pitchFamily="34" charset="0"/>
              <a:buChar char="•"/>
            </a:pPr>
            <a:r>
              <a:rPr lang="en-GB" sz="1200" dirty="0"/>
              <a:t>Uses </a:t>
            </a:r>
            <a:r>
              <a:rPr lang="en-GB" sz="1200" b="1" dirty="0"/>
              <a:t>FAIR data models </a:t>
            </a:r>
            <a:r>
              <a:rPr lang="en-GB" sz="1200" dirty="0"/>
              <a:t>for consistent and reusable data sharing</a:t>
            </a:r>
            <a:endParaRPr lang="en-US" sz="1200" dirty="0"/>
          </a:p>
          <a:p>
            <a:pPr marL="285750" indent="-285750">
              <a:buFont typeface="Arial" panose="020B0604020202020204" pitchFamily="34" charset="0"/>
              <a:buChar char="•"/>
            </a:pPr>
            <a:endParaRPr lang="en-US" dirty="0"/>
          </a:p>
        </p:txBody>
      </p:sp>
      <p:sp>
        <p:nvSpPr>
          <p:cNvPr id="206" name="TextBox 205">
            <a:extLst>
              <a:ext uri="{FF2B5EF4-FFF2-40B4-BE49-F238E27FC236}">
                <a16:creationId xmlns:a16="http://schemas.microsoft.com/office/drawing/2014/main" id="{EB424F10-0BFF-A8C8-3F90-95BE13130FBD}"/>
              </a:ext>
            </a:extLst>
          </p:cNvPr>
          <p:cNvSpPr txBox="1"/>
          <p:nvPr/>
        </p:nvSpPr>
        <p:spPr>
          <a:xfrm>
            <a:off x="5708035" y="2237568"/>
            <a:ext cx="4669730" cy="1015663"/>
          </a:xfrm>
          <a:prstGeom prst="rect">
            <a:avLst/>
          </a:prstGeom>
          <a:noFill/>
        </p:spPr>
        <p:txBody>
          <a:bodyPr wrap="square" rtlCol="0">
            <a:spAutoFit/>
          </a:bodyPr>
          <a:lstStyle/>
          <a:p>
            <a:pPr marL="285750" indent="-285750">
              <a:buFont typeface="Arial" panose="020B0604020202020204" pitchFamily="34" charset="0"/>
              <a:buChar char="•"/>
            </a:pPr>
            <a:r>
              <a:rPr lang="en-US" sz="1200" b="1"/>
              <a:t>Modular, open-source </a:t>
            </a:r>
            <a:r>
              <a:rPr lang="en-US" sz="1200"/>
              <a:t>architecture</a:t>
            </a:r>
          </a:p>
          <a:p>
            <a:pPr marL="285750" indent="-285750">
              <a:buFont typeface="Arial" panose="020B0604020202020204" pitchFamily="34" charset="0"/>
              <a:buChar char="•"/>
            </a:pPr>
            <a:r>
              <a:rPr lang="en-US" sz="1200"/>
              <a:t>Compliant with </a:t>
            </a:r>
            <a:r>
              <a:rPr lang="en-US" sz="1200" b="1"/>
              <a:t>industrial</a:t>
            </a:r>
            <a:r>
              <a:rPr lang="en-US" sz="1200"/>
              <a:t> </a:t>
            </a:r>
            <a:r>
              <a:rPr lang="en-US" sz="1200" b="1"/>
              <a:t>standards</a:t>
            </a:r>
            <a:r>
              <a:rPr lang="en-US" sz="1200"/>
              <a:t> (OPC-UA, IEC 62264)</a:t>
            </a:r>
          </a:p>
          <a:p>
            <a:pPr marL="285750" indent="-285750">
              <a:buFont typeface="Arial" panose="020B0604020202020204" pitchFamily="34" charset="0"/>
              <a:buChar char="•"/>
            </a:pPr>
            <a:r>
              <a:rPr lang="en-US" sz="1200"/>
              <a:t>Supports both </a:t>
            </a:r>
            <a:r>
              <a:rPr lang="en-US" sz="1200" b="1"/>
              <a:t>edge</a:t>
            </a:r>
            <a:r>
              <a:rPr lang="en-US" sz="1200"/>
              <a:t> and </a:t>
            </a:r>
            <a:r>
              <a:rPr lang="en-US" sz="1200" b="1"/>
              <a:t>cloud</a:t>
            </a:r>
            <a:r>
              <a:rPr lang="en-US" sz="1200"/>
              <a:t> </a:t>
            </a:r>
            <a:r>
              <a:rPr lang="en-US" sz="1200" b="1"/>
              <a:t>deployment</a:t>
            </a:r>
          </a:p>
          <a:p>
            <a:pPr marL="285750" indent="-285750">
              <a:buFont typeface="Arial" panose="020B0604020202020204" pitchFamily="34" charset="0"/>
              <a:buChar char="•"/>
            </a:pPr>
            <a:r>
              <a:rPr lang="en-US" sz="1200"/>
              <a:t>Reusable </a:t>
            </a:r>
            <a:r>
              <a:rPr lang="en-US" sz="1200" b="1" err="1"/>
              <a:t>MLOps</a:t>
            </a:r>
            <a:r>
              <a:rPr lang="en-US" sz="1200"/>
              <a:t> </a:t>
            </a:r>
            <a:r>
              <a:rPr lang="en-US" sz="1200" b="1"/>
              <a:t>pipelines</a:t>
            </a:r>
          </a:p>
          <a:p>
            <a:pPr marL="285750" indent="-285750">
              <a:buFont typeface="Arial" panose="020B0604020202020204" pitchFamily="34" charset="0"/>
              <a:buChar char="•"/>
            </a:pPr>
            <a:r>
              <a:rPr lang="en-US" sz="1200"/>
              <a:t>Adaptable </a:t>
            </a:r>
            <a:r>
              <a:rPr lang="en-US" sz="1200" b="1"/>
              <a:t>AI models</a:t>
            </a:r>
            <a:r>
              <a:rPr lang="en-US" sz="1200"/>
              <a:t> for various tasks and sectors</a:t>
            </a:r>
          </a:p>
        </p:txBody>
      </p:sp>
    </p:spTree>
    <p:extLst>
      <p:ext uri="{BB962C8B-B14F-4D97-AF65-F5344CB8AC3E}">
        <p14:creationId xmlns:p14="http://schemas.microsoft.com/office/powerpoint/2010/main" val="1531007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111"/>
                                        </p:tgtEl>
                                        <p:attrNameLst>
                                          <p:attrName>style.visibility</p:attrName>
                                        </p:attrNameLst>
                                      </p:cBhvr>
                                      <p:to>
                                        <p:strVal val="visible"/>
                                      </p:to>
                                    </p:set>
                                    <p:anim calcmode="lin" valueType="num">
                                      <p:cBhvr additive="base">
                                        <p:cTn id="7" dur="500"/>
                                        <p:tgtEl>
                                          <p:spTgt spid="111"/>
                                        </p:tgtEl>
                                        <p:attrNameLst>
                                          <p:attrName>ppt_w</p:attrName>
                                        </p:attrNameLst>
                                      </p:cBhvr>
                                      <p:tavLst>
                                        <p:tav tm="0">
                                          <p:val>
                                            <p:strVal val="0"/>
                                          </p:val>
                                        </p:tav>
                                        <p:tav tm="100000">
                                          <p:val>
                                            <p:strVal val="#ppt_w"/>
                                          </p:val>
                                        </p:tav>
                                      </p:tavLst>
                                    </p:anim>
                                    <p:anim calcmode="lin" valueType="num">
                                      <p:cBhvr additive="base">
                                        <p:cTn id="8" dur="500"/>
                                        <p:tgtEl>
                                          <p:spTgt spid="111"/>
                                        </p:tgtEl>
                                        <p:attrNameLst>
                                          <p:attrName>ppt_h</p:attrName>
                                        </p:attrNameLst>
                                      </p:cBhvr>
                                      <p:tavLst>
                                        <p:tav tm="0">
                                          <p:val>
                                            <p:strVal val="0"/>
                                          </p:val>
                                        </p:tav>
                                        <p:tav tm="100000">
                                          <p:val>
                                            <p:strVal val="#ppt_h"/>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104"/>
                                        </p:tgtEl>
                                        <p:attrNameLst>
                                          <p:attrName>style.visibility</p:attrName>
                                        </p:attrNameLst>
                                      </p:cBhvr>
                                      <p:to>
                                        <p:strVal val="visible"/>
                                      </p:to>
                                    </p:set>
                                    <p:animEffect transition="in" filter="fade">
                                      <p:cBhvr>
                                        <p:cTn id="12" dur="500"/>
                                        <p:tgtEl>
                                          <p:spTgt spid="104"/>
                                        </p:tgtEl>
                                      </p:cBhvr>
                                    </p:animEffect>
                                  </p:childTnLst>
                                </p:cTn>
                              </p:par>
                              <p:par>
                                <p:cTn id="13" presetID="10" presetClass="entr" presetSubtype="0" fill="hold" nodeType="withEffect">
                                  <p:stCondLst>
                                    <p:cond delay="0"/>
                                  </p:stCondLst>
                                  <p:childTnLst>
                                    <p:set>
                                      <p:cBhvr>
                                        <p:cTn id="14" dur="1" fill="hold">
                                          <p:stCondLst>
                                            <p:cond delay="0"/>
                                          </p:stCondLst>
                                        </p:cTn>
                                        <p:tgtEl>
                                          <p:spTgt spid="124"/>
                                        </p:tgtEl>
                                        <p:attrNameLst>
                                          <p:attrName>style.visibility</p:attrName>
                                        </p:attrNameLst>
                                      </p:cBhvr>
                                      <p:to>
                                        <p:strVal val="visible"/>
                                      </p:to>
                                    </p:set>
                                    <p:animEffect transition="in" filter="fade">
                                      <p:cBhvr>
                                        <p:cTn id="15" dur="500"/>
                                        <p:tgtEl>
                                          <p:spTgt spid="124"/>
                                        </p:tgtEl>
                                      </p:cBhvr>
                                    </p:animEffect>
                                  </p:childTnLst>
                                </p:cTn>
                              </p:par>
                              <p:par>
                                <p:cTn id="16" presetID="10" presetClass="entr" presetSubtype="0" fill="hold" nodeType="withEffect">
                                  <p:stCondLst>
                                    <p:cond delay="0"/>
                                  </p:stCondLst>
                                  <p:childTnLst>
                                    <p:set>
                                      <p:cBhvr>
                                        <p:cTn id="17" dur="1" fill="hold">
                                          <p:stCondLst>
                                            <p:cond delay="0"/>
                                          </p:stCondLst>
                                        </p:cTn>
                                        <p:tgtEl>
                                          <p:spTgt spid="120"/>
                                        </p:tgtEl>
                                        <p:attrNameLst>
                                          <p:attrName>style.visibility</p:attrName>
                                        </p:attrNameLst>
                                      </p:cBhvr>
                                      <p:to>
                                        <p:strVal val="visible"/>
                                      </p:to>
                                    </p:set>
                                    <p:animEffect transition="in" filter="fade">
                                      <p:cBhvr>
                                        <p:cTn id="18" dur="500"/>
                                        <p:tgtEl>
                                          <p:spTgt spid="120"/>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108"/>
                                        </p:tgtEl>
                                        <p:attrNameLst>
                                          <p:attrName>style.visibility</p:attrName>
                                        </p:attrNameLst>
                                      </p:cBhvr>
                                      <p:to>
                                        <p:strVal val="visible"/>
                                      </p:to>
                                    </p:set>
                                    <p:anim calcmode="lin" valueType="num">
                                      <p:cBhvr additive="base">
                                        <p:cTn id="22" dur="500"/>
                                        <p:tgtEl>
                                          <p:spTgt spid="108"/>
                                        </p:tgtEl>
                                        <p:attrNameLst>
                                          <p:attrName>ppt_x</p:attrName>
                                        </p:attrNameLst>
                                      </p:cBhvr>
                                      <p:tavLst>
                                        <p:tav tm="0">
                                          <p:val>
                                            <p:strVal val="#ppt_x+1"/>
                                          </p:val>
                                        </p:tav>
                                        <p:tav tm="100000">
                                          <p:val>
                                            <p:strVal val="#ppt_x"/>
                                          </p:val>
                                        </p:tav>
                                      </p:tavLst>
                                    </p:anim>
                                  </p:childTnLst>
                                </p:cTn>
                              </p:par>
                            </p:childTnLst>
                          </p:cTn>
                        </p:par>
                        <p:par>
                          <p:cTn id="23" fill="hold">
                            <p:stCondLst>
                              <p:cond delay="1500"/>
                            </p:stCondLst>
                            <p:childTnLst>
                              <p:par>
                                <p:cTn id="24" presetID="2" presetClass="entr" presetSubtype="2" fill="hold" nodeType="afterEffect">
                                  <p:stCondLst>
                                    <p:cond delay="0"/>
                                  </p:stCondLst>
                                  <p:childTnLst>
                                    <p:set>
                                      <p:cBhvr>
                                        <p:cTn id="25" dur="1" fill="hold">
                                          <p:stCondLst>
                                            <p:cond delay="0"/>
                                          </p:stCondLst>
                                        </p:cTn>
                                        <p:tgtEl>
                                          <p:spTgt spid="114"/>
                                        </p:tgtEl>
                                        <p:attrNameLst>
                                          <p:attrName>style.visibility</p:attrName>
                                        </p:attrNameLst>
                                      </p:cBhvr>
                                      <p:to>
                                        <p:strVal val="visible"/>
                                      </p:to>
                                    </p:set>
                                    <p:anim calcmode="lin" valueType="num">
                                      <p:cBhvr additive="base">
                                        <p:cTn id="26" dur="500"/>
                                        <p:tgtEl>
                                          <p:spTgt spid="114"/>
                                        </p:tgtEl>
                                        <p:attrNameLst>
                                          <p:attrName>ppt_x</p:attrName>
                                        </p:attrNameLst>
                                      </p:cBhvr>
                                      <p:tavLst>
                                        <p:tav tm="0">
                                          <p:val>
                                            <p:strVal val="#ppt_x+1"/>
                                          </p:val>
                                        </p:tav>
                                        <p:tav tm="100000">
                                          <p:val>
                                            <p:strVal val="#ppt_x"/>
                                          </p:val>
                                        </p:tav>
                                      </p:tavLst>
                                    </p:anim>
                                  </p:childTnLst>
                                </p:cTn>
                              </p:par>
                            </p:childTnLst>
                          </p:cTn>
                        </p:par>
                        <p:par>
                          <p:cTn id="27" fill="hold">
                            <p:stCondLst>
                              <p:cond delay="2000"/>
                            </p:stCondLst>
                            <p:childTnLst>
                              <p:par>
                                <p:cTn id="28" presetID="2" presetClass="entr" presetSubtype="2" fill="hold" nodeType="afterEffect">
                                  <p:stCondLst>
                                    <p:cond delay="0"/>
                                  </p:stCondLst>
                                  <p:childTnLst>
                                    <p:set>
                                      <p:cBhvr>
                                        <p:cTn id="29" dur="1" fill="hold">
                                          <p:stCondLst>
                                            <p:cond delay="0"/>
                                          </p:stCondLst>
                                        </p:cTn>
                                        <p:tgtEl>
                                          <p:spTgt spid="117"/>
                                        </p:tgtEl>
                                        <p:attrNameLst>
                                          <p:attrName>style.visibility</p:attrName>
                                        </p:attrNameLst>
                                      </p:cBhvr>
                                      <p:to>
                                        <p:strVal val="visible"/>
                                      </p:to>
                                    </p:set>
                                    <p:anim calcmode="lin" valueType="num">
                                      <p:cBhvr additive="base">
                                        <p:cTn id="30" dur="500"/>
                                        <p:tgtEl>
                                          <p:spTgt spid="117"/>
                                        </p:tgtEl>
                                        <p:attrNameLst>
                                          <p:attrName>ppt_x</p:attrName>
                                        </p:attrNameLst>
                                      </p:cBhvr>
                                      <p:tavLst>
                                        <p:tav tm="0">
                                          <p:val>
                                            <p:strVal val="#ppt_x+1"/>
                                          </p:val>
                                        </p:tav>
                                        <p:tav tm="100000">
                                          <p:val>
                                            <p:strVal val="#ppt_x"/>
                                          </p:val>
                                        </p:tav>
                                      </p:tavLst>
                                    </p:anim>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0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0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 grpId="0"/>
      <p:bldP spid="205" grpId="0"/>
      <p:bldP spid="20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2B48A6-2585-4EE5-59BB-10A64CCCFEE0}"/>
              </a:ext>
            </a:extLst>
          </p:cNvPr>
          <p:cNvSpPr>
            <a:spLocks noGrp="1"/>
          </p:cNvSpPr>
          <p:nvPr>
            <p:ph type="title"/>
          </p:nvPr>
        </p:nvSpPr>
        <p:spPr/>
        <p:txBody>
          <a:bodyPr/>
          <a:lstStyle/>
          <a:p>
            <a:r>
              <a:rPr lang="en-US" noProof="0"/>
              <a:t>Takeaways </a:t>
            </a:r>
          </a:p>
        </p:txBody>
      </p:sp>
      <p:sp>
        <p:nvSpPr>
          <p:cNvPr id="3" name="Content Placeholder 2">
            <a:extLst>
              <a:ext uri="{FF2B5EF4-FFF2-40B4-BE49-F238E27FC236}">
                <a16:creationId xmlns:a16="http://schemas.microsoft.com/office/drawing/2014/main" id="{00A4E246-06DB-4EF0-CACC-AC9E725B0CD9}"/>
              </a:ext>
            </a:extLst>
          </p:cNvPr>
          <p:cNvSpPr>
            <a:spLocks noGrp="1"/>
          </p:cNvSpPr>
          <p:nvPr>
            <p:ph idx="1"/>
          </p:nvPr>
        </p:nvSpPr>
        <p:spPr/>
        <p:txBody>
          <a:bodyPr>
            <a:normAutofit fontScale="77500" lnSpcReduction="20000"/>
          </a:bodyPr>
          <a:lstStyle/>
          <a:p>
            <a:r>
              <a:rPr lang="en-GB" b="1"/>
              <a:t>Data-driven sustainability</a:t>
            </a:r>
            <a:r>
              <a:rPr lang="en-GB"/>
              <a:t>: CLARUS empowers manufacturing companies to assess and improve their environmental performance through trusted, measurable indicators like the </a:t>
            </a:r>
            <a:r>
              <a:rPr lang="en-GB" b="1"/>
              <a:t>GDI</a:t>
            </a:r>
            <a:r>
              <a:rPr lang="en-GB"/>
              <a:t>.</a:t>
            </a:r>
          </a:p>
          <a:p>
            <a:r>
              <a:rPr lang="en-GB" b="1"/>
              <a:t>AI for circularity</a:t>
            </a:r>
            <a:r>
              <a:rPr lang="en-GB"/>
              <a:t>: The project deploys tailored </a:t>
            </a:r>
            <a:r>
              <a:rPr lang="en-GB" b="1"/>
              <a:t>AI models</a:t>
            </a:r>
            <a:r>
              <a:rPr lang="en-GB"/>
              <a:t> to optimise resource use in real industrial settings.</a:t>
            </a:r>
            <a:endParaRPr lang="en-US"/>
          </a:p>
          <a:p>
            <a:r>
              <a:rPr lang="en-GB" b="1"/>
              <a:t>Sovereign and FAIR data sharing</a:t>
            </a:r>
            <a:r>
              <a:rPr lang="en-GB"/>
              <a:t>: Through the CLARUS </a:t>
            </a:r>
            <a:r>
              <a:rPr lang="en-GB" b="1"/>
              <a:t>Data Space</a:t>
            </a:r>
            <a:r>
              <a:rPr lang="en-GB"/>
              <a:t>, companies share and manage data securely, respecting ownership and enabling collaboration across the value chain.</a:t>
            </a:r>
          </a:p>
          <a:p>
            <a:r>
              <a:rPr lang="en-GB" b="1"/>
              <a:t>Data availability,</a:t>
            </a:r>
            <a:r>
              <a:rPr lang="en-GB"/>
              <a:t> </a:t>
            </a:r>
            <a:r>
              <a:rPr lang="en-GB" b="1"/>
              <a:t>data quality</a:t>
            </a:r>
            <a:r>
              <a:rPr lang="en-GB"/>
              <a:t>, and </a:t>
            </a:r>
            <a:r>
              <a:rPr lang="en-GB" b="1"/>
              <a:t>standardized methodologies </a:t>
            </a:r>
            <a:r>
              <a:rPr lang="en-GB"/>
              <a:t>are key enablers for implementing AI models and making the solution scalable and adaptable across different contexts.</a:t>
            </a:r>
            <a:endParaRPr lang="en-GB" noProof="0"/>
          </a:p>
        </p:txBody>
      </p:sp>
    </p:spTree>
    <p:extLst>
      <p:ext uri="{BB962C8B-B14F-4D97-AF65-F5344CB8AC3E}">
        <p14:creationId xmlns:p14="http://schemas.microsoft.com/office/powerpoint/2010/main" val="1457904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218BCE-1ABB-914A-6EB9-3F477BF4AEF3}"/>
              </a:ext>
            </a:extLst>
          </p:cNvPr>
          <p:cNvSpPr>
            <a:spLocks noGrp="1"/>
          </p:cNvSpPr>
          <p:nvPr>
            <p:ph type="title"/>
          </p:nvPr>
        </p:nvSpPr>
        <p:spPr/>
        <p:txBody>
          <a:bodyPr/>
          <a:lstStyle/>
          <a:p>
            <a:pPr algn="ctr"/>
            <a:r>
              <a:rPr lang="en-US" noProof="0"/>
              <a:t>Thank you!</a:t>
            </a:r>
          </a:p>
        </p:txBody>
      </p:sp>
      <p:sp>
        <p:nvSpPr>
          <p:cNvPr id="3" name="Content Placeholder 2">
            <a:extLst>
              <a:ext uri="{FF2B5EF4-FFF2-40B4-BE49-F238E27FC236}">
                <a16:creationId xmlns:a16="http://schemas.microsoft.com/office/drawing/2014/main" id="{4EA51872-8460-B542-29DD-AA5937F91D21}"/>
              </a:ext>
            </a:extLst>
          </p:cNvPr>
          <p:cNvSpPr>
            <a:spLocks noGrp="1"/>
          </p:cNvSpPr>
          <p:nvPr>
            <p:ph idx="1"/>
          </p:nvPr>
        </p:nvSpPr>
        <p:spPr>
          <a:xfrm>
            <a:off x="838200" y="1825625"/>
            <a:ext cx="10324381" cy="1923415"/>
          </a:xfrm>
        </p:spPr>
        <p:txBody>
          <a:bodyPr>
            <a:normAutofit fontScale="55000" lnSpcReduction="20000"/>
          </a:bodyPr>
          <a:lstStyle/>
          <a:p>
            <a:pPr marL="0" indent="0" algn="ctr">
              <a:buNone/>
            </a:pPr>
            <a:endParaRPr lang="en-US" sz="1800" noProof="0" dirty="0"/>
          </a:p>
          <a:p>
            <a:pPr marL="0" indent="0" algn="ctr">
              <a:buNone/>
            </a:pPr>
            <a:r>
              <a:rPr lang="en-US" sz="2900" noProof="0" dirty="0"/>
              <a:t>Ludovica Miele, Researcher at CIGIP, </a:t>
            </a:r>
            <a:r>
              <a:rPr lang="en-US" sz="2900" noProof="0" dirty="0" err="1"/>
              <a:t>Universitat</a:t>
            </a:r>
            <a:r>
              <a:rPr lang="en-US" sz="2900" noProof="0" dirty="0"/>
              <a:t> </a:t>
            </a:r>
            <a:r>
              <a:rPr lang="en-US" sz="2900" noProof="0" dirty="0" err="1"/>
              <a:t>Politècnica</a:t>
            </a:r>
            <a:r>
              <a:rPr lang="en-US" sz="2900" noProof="0" dirty="0"/>
              <a:t> de València </a:t>
            </a:r>
          </a:p>
          <a:p>
            <a:pPr marL="0" indent="0" algn="ctr">
              <a:buNone/>
            </a:pPr>
            <a:r>
              <a:rPr lang="en-US" sz="2900" i="1" noProof="0" dirty="0">
                <a:hlinkClick r:id="rId2"/>
              </a:rPr>
              <a:t>lmiele@cigip.upv.es</a:t>
            </a:r>
            <a:endParaRPr lang="en-US" sz="2900" i="1" noProof="0" dirty="0"/>
          </a:p>
          <a:p>
            <a:pPr marL="0" indent="0" algn="ctr">
              <a:buNone/>
            </a:pPr>
            <a:r>
              <a:rPr lang="en-US" sz="2900" noProof="0" dirty="0"/>
              <a:t>Francisco Fraile, Senior Researcher at CIGIP, </a:t>
            </a:r>
            <a:r>
              <a:rPr lang="en-US" sz="2900" noProof="0" dirty="0" err="1"/>
              <a:t>Universitat</a:t>
            </a:r>
            <a:r>
              <a:rPr lang="en-US" sz="2900" noProof="0" dirty="0"/>
              <a:t> </a:t>
            </a:r>
            <a:r>
              <a:rPr lang="en-US" sz="2900" noProof="0" dirty="0" err="1"/>
              <a:t>Politècnica</a:t>
            </a:r>
            <a:r>
              <a:rPr lang="en-US" sz="2900" noProof="0" dirty="0"/>
              <a:t> de València</a:t>
            </a:r>
          </a:p>
          <a:p>
            <a:pPr marL="0" indent="0" algn="ctr">
              <a:buNone/>
            </a:pPr>
            <a:r>
              <a:rPr lang="en-US" sz="2900" i="1" noProof="0" dirty="0">
                <a:hlinkClick r:id="rId3"/>
              </a:rPr>
              <a:t>ffraile@cigip.upv.es</a:t>
            </a:r>
            <a:endParaRPr lang="en-US" sz="2900" i="1" noProof="0" dirty="0"/>
          </a:p>
          <a:p>
            <a:pPr marL="0" indent="0" algn="ctr">
              <a:buNone/>
            </a:pPr>
            <a:endParaRPr lang="en-US" sz="2200" i="1" dirty="0">
              <a:hlinkClick r:id="rId4"/>
            </a:endParaRPr>
          </a:p>
          <a:p>
            <a:pPr marL="0" indent="0" algn="ctr">
              <a:buNone/>
            </a:pPr>
            <a:r>
              <a:rPr lang="en-US" sz="2200" i="1" dirty="0">
                <a:hlinkClick r:id="rId4"/>
              </a:rPr>
              <a:t>CLARUS Project </a:t>
            </a:r>
            <a:endParaRPr lang="en-US" sz="2200" i="1" noProof="0" dirty="0"/>
          </a:p>
          <a:p>
            <a:pPr marL="0" indent="0" algn="ctr">
              <a:buNone/>
            </a:pPr>
            <a:endParaRPr lang="en-US" sz="2200" i="1" dirty="0"/>
          </a:p>
          <a:p>
            <a:pPr marL="0" indent="0" algn="ctr">
              <a:buNone/>
            </a:pPr>
            <a:endParaRPr lang="en-US" sz="2200" i="1" noProof="0" dirty="0"/>
          </a:p>
          <a:p>
            <a:pPr marL="0" indent="0" algn="ctr">
              <a:buNone/>
            </a:pPr>
            <a:endParaRPr lang="en-US" sz="2200" i="1" noProof="0" dirty="0"/>
          </a:p>
          <a:p>
            <a:pPr marL="0" indent="0" algn="ctr">
              <a:buNone/>
            </a:pPr>
            <a:endParaRPr lang="en-US" sz="2200" i="1" noProof="0" dirty="0"/>
          </a:p>
          <a:p>
            <a:pPr marL="0" indent="0" algn="ctr">
              <a:buNone/>
            </a:pPr>
            <a:endParaRPr lang="en-US" sz="2200" i="1" noProof="0" dirty="0"/>
          </a:p>
          <a:p>
            <a:pPr marL="0" indent="0" algn="ctr">
              <a:buNone/>
            </a:pPr>
            <a:endParaRPr lang="en-US" sz="2200" noProof="0" dirty="0"/>
          </a:p>
          <a:p>
            <a:pPr marL="0" indent="0" algn="ctr">
              <a:buNone/>
            </a:pPr>
            <a:endParaRPr lang="en-US" sz="2200" i="1" noProof="0" dirty="0"/>
          </a:p>
          <a:p>
            <a:pPr marL="0" indent="0" algn="ctr">
              <a:buNone/>
            </a:pPr>
            <a:endParaRPr lang="en-US" sz="1800" i="1" noProof="0" dirty="0"/>
          </a:p>
        </p:txBody>
      </p:sp>
      <p:sp>
        <p:nvSpPr>
          <p:cNvPr id="4" name="TextBox 3">
            <a:extLst>
              <a:ext uri="{FF2B5EF4-FFF2-40B4-BE49-F238E27FC236}">
                <a16:creationId xmlns:a16="http://schemas.microsoft.com/office/drawing/2014/main" id="{2FFD5F27-1FE3-0118-2D3C-ABDBF2F3B19B}"/>
              </a:ext>
            </a:extLst>
          </p:cNvPr>
          <p:cNvSpPr txBox="1"/>
          <p:nvPr/>
        </p:nvSpPr>
        <p:spPr>
          <a:xfrm>
            <a:off x="2886456" y="4837176"/>
            <a:ext cx="6419088" cy="684803"/>
          </a:xfrm>
          <a:prstGeom prst="rect">
            <a:avLst/>
          </a:prstGeom>
          <a:noFill/>
        </p:spPr>
        <p:txBody>
          <a:bodyPr wrap="square" rtlCol="0">
            <a:spAutoFit/>
          </a:bodyPr>
          <a:lstStyle/>
          <a:p>
            <a:pPr marL="0" lvl="0" indent="0" algn="ctr" rtl="0">
              <a:lnSpc>
                <a:spcPct val="100000"/>
              </a:lnSpc>
              <a:spcBef>
                <a:spcPts val="300"/>
              </a:spcBef>
              <a:spcAft>
                <a:spcPts val="0"/>
              </a:spcAft>
              <a:buNone/>
            </a:pPr>
            <a:r>
              <a:rPr lang="en-US" sz="1200" b="1" i="1" u="none" strike="noStrike" cap="none" noProof="0">
                <a:solidFill>
                  <a:srgbClr val="007800"/>
                </a:solidFill>
                <a:effectLst/>
                <a:latin typeface="Arial"/>
                <a:ea typeface="Arial"/>
                <a:cs typeface="Arial"/>
                <a:sym typeface="Arial"/>
              </a:rPr>
              <a:t>This project has received funding from the European Union's Horizon Europe Research and Innovation </a:t>
            </a:r>
            <a:r>
              <a:rPr lang="en-US" sz="1200" b="1" i="1" u="none" strike="noStrike" cap="none" noProof="0" err="1">
                <a:solidFill>
                  <a:srgbClr val="007800"/>
                </a:solidFill>
                <a:effectLst/>
                <a:latin typeface="Arial"/>
                <a:ea typeface="Arial"/>
                <a:cs typeface="Arial"/>
                <a:sym typeface="Arial"/>
              </a:rPr>
              <a:t>Programme</a:t>
            </a:r>
            <a:endParaRPr lang="en-US" sz="1200" b="1" i="1" u="none" strike="noStrike" cap="none" noProof="0">
              <a:solidFill>
                <a:srgbClr val="007800"/>
              </a:solidFill>
              <a:effectLst/>
              <a:latin typeface="Arial"/>
              <a:ea typeface="Arial"/>
              <a:cs typeface="Arial"/>
              <a:sym typeface="Arial"/>
            </a:endParaRPr>
          </a:p>
          <a:p>
            <a:pPr marL="0" lvl="0" indent="0" algn="ctr" rtl="0">
              <a:lnSpc>
                <a:spcPct val="100000"/>
              </a:lnSpc>
              <a:spcBef>
                <a:spcPts val="300"/>
              </a:spcBef>
              <a:spcAft>
                <a:spcPts val="0"/>
              </a:spcAft>
              <a:buNone/>
            </a:pPr>
            <a:r>
              <a:rPr lang="en-US" sz="1200" b="1" i="1" u="none" strike="noStrike" cap="none" noProof="0">
                <a:solidFill>
                  <a:srgbClr val="007800"/>
                </a:solidFill>
                <a:effectLst/>
                <a:latin typeface="Arial"/>
                <a:ea typeface="Arial"/>
                <a:cs typeface="Arial"/>
                <a:sym typeface="Arial"/>
              </a:rPr>
              <a:t>under Grant Agreement N. 101070076</a:t>
            </a:r>
            <a:endParaRPr lang="en-US" sz="1200" b="1" i="0" u="none" strike="noStrike" cap="none" noProof="0">
              <a:solidFill>
                <a:srgbClr val="007800"/>
              </a:solidFill>
              <a:latin typeface="Arial"/>
              <a:ea typeface="Nunito"/>
              <a:cs typeface="Nunito"/>
              <a:sym typeface="Nunito"/>
            </a:endParaRPr>
          </a:p>
        </p:txBody>
      </p:sp>
      <p:pic>
        <p:nvPicPr>
          <p:cNvPr id="5" name="Picture 4" descr="A blue flag with yellow stars in a circle&#10;&#10;AI-generated content may be incorrect.">
            <a:extLst>
              <a:ext uri="{FF2B5EF4-FFF2-40B4-BE49-F238E27FC236}">
                <a16:creationId xmlns:a16="http://schemas.microsoft.com/office/drawing/2014/main" id="{6D9359E9-3D0A-3814-4C9D-CC0005A8AC74}"/>
              </a:ext>
            </a:extLst>
          </p:cNvPr>
          <p:cNvPicPr>
            <a:picLocks noChangeAspect="1"/>
          </p:cNvPicPr>
          <p:nvPr/>
        </p:nvPicPr>
        <p:blipFill>
          <a:blip r:embed="rId5"/>
          <a:stretch>
            <a:fillRect/>
          </a:stretch>
        </p:blipFill>
        <p:spPr>
          <a:xfrm>
            <a:off x="4770358" y="4313358"/>
            <a:ext cx="626328" cy="419640"/>
          </a:xfrm>
          <a:prstGeom prst="rect">
            <a:avLst/>
          </a:prstGeom>
        </p:spPr>
      </p:pic>
      <p:pic>
        <p:nvPicPr>
          <p:cNvPr id="6" name="Picture 5" descr="A black and white logo&#10;&#10;AI-generated content may be incorrect.">
            <a:extLst>
              <a:ext uri="{FF2B5EF4-FFF2-40B4-BE49-F238E27FC236}">
                <a16:creationId xmlns:a16="http://schemas.microsoft.com/office/drawing/2014/main" id="{D4DCD0A2-3550-A403-9E60-060F1DDE8649}"/>
              </a:ext>
            </a:extLst>
          </p:cNvPr>
          <p:cNvPicPr>
            <a:picLocks noChangeAspect="1"/>
          </p:cNvPicPr>
          <p:nvPr/>
        </p:nvPicPr>
        <p:blipFill>
          <a:blip r:embed="rId6"/>
          <a:stretch>
            <a:fillRect/>
          </a:stretch>
        </p:blipFill>
        <p:spPr>
          <a:xfrm>
            <a:off x="5406762" y="4313358"/>
            <a:ext cx="1187256" cy="419640"/>
          </a:xfrm>
          <a:prstGeom prst="rect">
            <a:avLst/>
          </a:prstGeom>
        </p:spPr>
      </p:pic>
      <p:pic>
        <p:nvPicPr>
          <p:cNvPr id="8" name="Picture 7" descr="A logo with a circle and a red dot&#10;&#10;AI-generated content may be incorrect.">
            <a:extLst>
              <a:ext uri="{FF2B5EF4-FFF2-40B4-BE49-F238E27FC236}">
                <a16:creationId xmlns:a16="http://schemas.microsoft.com/office/drawing/2014/main" id="{703B2A4A-4E46-0BE9-6B59-3EE6F3D037C5}"/>
              </a:ext>
            </a:extLst>
          </p:cNvPr>
          <p:cNvPicPr>
            <a:picLocks noChangeAspect="1"/>
          </p:cNvPicPr>
          <p:nvPr/>
        </p:nvPicPr>
        <p:blipFill>
          <a:blip r:embed="rId7"/>
          <a:stretch>
            <a:fillRect/>
          </a:stretch>
        </p:blipFill>
        <p:spPr>
          <a:xfrm>
            <a:off x="6594018" y="4286938"/>
            <a:ext cx="789134" cy="375104"/>
          </a:xfrm>
          <a:prstGeom prst="rect">
            <a:avLst/>
          </a:prstGeom>
        </p:spPr>
      </p:pic>
      <p:pic>
        <p:nvPicPr>
          <p:cNvPr id="9" name="Picture 8" descr="A blue circle with white letters on it&#10;&#10;AI-generated content may be incorrect.">
            <a:extLst>
              <a:ext uri="{FF2B5EF4-FFF2-40B4-BE49-F238E27FC236}">
                <a16:creationId xmlns:a16="http://schemas.microsoft.com/office/drawing/2014/main" id="{F712D49C-4516-BF13-E088-1FCEE38E8760}"/>
              </a:ext>
            </a:extLst>
          </p:cNvPr>
          <p:cNvPicPr>
            <a:picLocks noChangeAspect="1"/>
          </p:cNvPicPr>
          <p:nvPr/>
        </p:nvPicPr>
        <p:blipFill>
          <a:blip r:embed="rId8"/>
          <a:stretch>
            <a:fillRect/>
          </a:stretch>
        </p:blipFill>
        <p:spPr>
          <a:xfrm>
            <a:off x="5126284" y="3426699"/>
            <a:ext cx="270402" cy="270402"/>
          </a:xfrm>
          <a:prstGeom prst="rect">
            <a:avLst/>
          </a:prstGeom>
        </p:spPr>
      </p:pic>
    </p:spTree>
    <p:extLst>
      <p:ext uri="{BB962C8B-B14F-4D97-AF65-F5344CB8AC3E}">
        <p14:creationId xmlns:p14="http://schemas.microsoft.com/office/powerpoint/2010/main" val="29136057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E7453B-E488-6B0E-F579-77A2DB630734}"/>
            </a:ext>
          </a:extLst>
        </p:cNvPr>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3F62612D-AB63-4B7D-3578-DB02807C48EF}"/>
              </a:ext>
            </a:extLst>
          </p:cNvPr>
          <p:cNvSpPr txBox="1">
            <a:spLocks/>
          </p:cNvSpPr>
          <p:nvPr/>
        </p:nvSpPr>
        <p:spPr>
          <a:xfrm>
            <a:off x="1626140" y="6171525"/>
            <a:ext cx="2743200" cy="365125"/>
          </a:xfrm>
          <a:prstGeom prst="rect">
            <a:avLst/>
          </a:prstGeom>
        </p:spPr>
        <p:txBody>
          <a:bodyPr vert="horz" lIns="91440" tIns="45720" rIns="91440" bIns="45720" rtlCol="0" anchor="ctr"/>
          <a:lstStyle>
            <a:defPPr>
              <a:defRPr lang="en-BE"/>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6EAFE49-ABB8-394D-80C9-216986F25A7D}" type="slidenum">
              <a:rPr lang="en-BE" smtClean="0"/>
              <a:pPr/>
              <a:t>2</a:t>
            </a:fld>
            <a:endParaRPr lang="en-BE"/>
          </a:p>
        </p:txBody>
      </p:sp>
      <p:sp>
        <p:nvSpPr>
          <p:cNvPr id="3" name="Textfeld 2">
            <a:extLst>
              <a:ext uri="{FF2B5EF4-FFF2-40B4-BE49-F238E27FC236}">
                <a16:creationId xmlns:a16="http://schemas.microsoft.com/office/drawing/2014/main" id="{6A7FC3EC-97C9-B6CC-1E54-C21686B50555}"/>
              </a:ext>
            </a:extLst>
          </p:cNvPr>
          <p:cNvSpPr txBox="1"/>
          <p:nvPr/>
        </p:nvSpPr>
        <p:spPr>
          <a:xfrm>
            <a:off x="2136134" y="3093882"/>
            <a:ext cx="3715249" cy="2123658"/>
          </a:xfrm>
          <a:prstGeom prst="rect">
            <a:avLst/>
          </a:prstGeom>
          <a:noFill/>
        </p:spPr>
        <p:txBody>
          <a:bodyPr wrap="square" lIns="91440" tIns="45720" rIns="91440" bIns="45720" anchor="t">
            <a:spAutoFit/>
          </a:bodyPr>
          <a:lstStyle/>
          <a:p>
            <a:endParaRPr lang="de-DE" sz="2400" b="1" i="0" u="none" strike="noStrike" baseline="0" dirty="0">
              <a:solidFill>
                <a:srgbClr val="7B7B7A"/>
              </a:solidFill>
              <a:latin typeface="Arial" panose="020B0604020202020204" pitchFamily="34" charset="0"/>
              <a:cs typeface="Arial" panose="020B0604020202020204" pitchFamily="34" charset="0"/>
            </a:endParaRPr>
          </a:p>
          <a:p>
            <a:pPr marL="0" indent="0" algn="ctr">
              <a:buNone/>
            </a:pPr>
            <a:r>
              <a:rPr lang="en-US" sz="1800" noProof="0" dirty="0"/>
              <a:t>Ludovica Miele, </a:t>
            </a:r>
          </a:p>
          <a:p>
            <a:pPr marL="0" indent="0" algn="ctr">
              <a:buNone/>
            </a:pPr>
            <a:r>
              <a:rPr lang="en-US" sz="1800" noProof="0" dirty="0"/>
              <a:t>Researcher at CIGIP, </a:t>
            </a:r>
          </a:p>
          <a:p>
            <a:pPr marL="0" indent="0" algn="ctr">
              <a:buNone/>
            </a:pPr>
            <a:r>
              <a:rPr lang="en-US" sz="1800" noProof="0" dirty="0" err="1"/>
              <a:t>Universitat</a:t>
            </a:r>
            <a:r>
              <a:rPr lang="en-US" sz="1800" noProof="0" dirty="0"/>
              <a:t> </a:t>
            </a:r>
            <a:r>
              <a:rPr lang="en-US" sz="1800" noProof="0" dirty="0" err="1"/>
              <a:t>Politècnica</a:t>
            </a:r>
            <a:r>
              <a:rPr lang="en-US" sz="1800" noProof="0" dirty="0"/>
              <a:t> de València </a:t>
            </a:r>
          </a:p>
          <a:p>
            <a:pPr marL="0" indent="0" algn="ctr">
              <a:buNone/>
            </a:pPr>
            <a:r>
              <a:rPr lang="en-US" sz="1800" i="1" noProof="0" dirty="0">
                <a:hlinkClick r:id="rId2"/>
              </a:rPr>
              <a:t>lmiele@cigip.upv.es</a:t>
            </a:r>
            <a:endParaRPr lang="en-US" sz="1800" i="1" noProof="0" dirty="0"/>
          </a:p>
          <a:p>
            <a:endParaRPr lang="de-DE" dirty="0">
              <a:solidFill>
                <a:srgbClr val="7B7B7A"/>
              </a:solidFill>
              <a:latin typeface="Arial" panose="020B0604020202020204" pitchFamily="34" charset="0"/>
              <a:cs typeface="Arial" panose="020B0604020202020204" pitchFamily="34" charset="0"/>
            </a:endParaRPr>
          </a:p>
          <a:p>
            <a:pPr algn="ctr"/>
            <a:r>
              <a:rPr lang="de-DE" sz="1800" b="0" i="0" u="none" strike="noStrike" baseline="0" dirty="0">
                <a:solidFill>
                  <a:srgbClr val="7B7B7A"/>
                </a:solidFill>
                <a:latin typeface="Arial" panose="020B0604020202020204" pitchFamily="34" charset="0"/>
                <a:cs typeface="Arial" panose="020B0604020202020204" pitchFamily="34" charset="0"/>
              </a:rPr>
              <a:t>	</a:t>
            </a:r>
            <a:endParaRPr lang="de-DE" dirty="0">
              <a:solidFill>
                <a:srgbClr val="7B7B7A"/>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D0FC4610-5009-DED8-A596-68708C7D80CA}"/>
              </a:ext>
            </a:extLst>
          </p:cNvPr>
          <p:cNvSpPr txBox="1"/>
          <p:nvPr/>
        </p:nvSpPr>
        <p:spPr>
          <a:xfrm>
            <a:off x="5794625" y="5017917"/>
            <a:ext cx="5281432"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dirty="0">
                <a:solidFill>
                  <a:srgbClr val="D8D8D8"/>
                </a:solidFill>
                <a:latin typeface="Arial"/>
                <a:cs typeface="Arial"/>
              </a:rPr>
              <a:t>This project has received funding from the European Union's Horizon Europe Research and Innovation Programme</a:t>
            </a:r>
          </a:p>
          <a:p>
            <a:r>
              <a:rPr lang="en-GB" sz="1400" dirty="0">
                <a:solidFill>
                  <a:srgbClr val="D8D8D8"/>
                </a:solidFill>
                <a:latin typeface="Arial"/>
                <a:cs typeface="Arial"/>
              </a:rPr>
              <a:t>under Grant Agreement N. 101070076</a:t>
            </a:r>
            <a:endParaRPr lang="en-US" sz="1400" dirty="0">
              <a:solidFill>
                <a:srgbClr val="D8D8D8"/>
              </a:solidFill>
            </a:endParaRPr>
          </a:p>
        </p:txBody>
      </p:sp>
      <p:pic>
        <p:nvPicPr>
          <p:cNvPr id="10" name="Picture 9" descr="EU - logo">
            <a:extLst>
              <a:ext uri="{FF2B5EF4-FFF2-40B4-BE49-F238E27FC236}">
                <a16:creationId xmlns:a16="http://schemas.microsoft.com/office/drawing/2014/main" id="{FC63C166-91A9-D81A-BD61-92AE898C03B1}"/>
              </a:ext>
            </a:extLst>
          </p:cNvPr>
          <p:cNvPicPr>
            <a:picLocks noChangeAspect="1"/>
          </p:cNvPicPr>
          <p:nvPr/>
        </p:nvPicPr>
        <p:blipFill>
          <a:blip r:embed="rId3"/>
          <a:stretch>
            <a:fillRect/>
          </a:stretch>
        </p:blipFill>
        <p:spPr>
          <a:xfrm>
            <a:off x="4522177" y="5167139"/>
            <a:ext cx="567369" cy="369066"/>
          </a:xfrm>
          <a:prstGeom prst="rect">
            <a:avLst/>
          </a:prstGeom>
        </p:spPr>
      </p:pic>
      <p:sp>
        <p:nvSpPr>
          <p:cNvPr id="11" name="Textfeld 2">
            <a:extLst>
              <a:ext uri="{FF2B5EF4-FFF2-40B4-BE49-F238E27FC236}">
                <a16:creationId xmlns:a16="http://schemas.microsoft.com/office/drawing/2014/main" id="{31254E37-AA65-72CE-6023-74A24CE90229}"/>
              </a:ext>
            </a:extLst>
          </p:cNvPr>
          <p:cNvSpPr txBox="1"/>
          <p:nvPr/>
        </p:nvSpPr>
        <p:spPr>
          <a:xfrm>
            <a:off x="6914387" y="3509812"/>
            <a:ext cx="3715249" cy="2246769"/>
          </a:xfrm>
          <a:prstGeom prst="rect">
            <a:avLst/>
          </a:prstGeom>
          <a:noFill/>
        </p:spPr>
        <p:txBody>
          <a:bodyPr wrap="square" lIns="91440" tIns="45720" rIns="91440" bIns="45720" anchor="t">
            <a:spAutoFit/>
          </a:bodyPr>
          <a:lstStyle/>
          <a:p>
            <a:pPr marL="0" indent="0" algn="ctr">
              <a:buNone/>
            </a:pPr>
            <a:r>
              <a:rPr lang="de-DE" dirty="0">
                <a:solidFill>
                  <a:srgbClr val="7B7B7A"/>
                </a:solidFill>
                <a:latin typeface="Arial" panose="020B0604020202020204" pitchFamily="34" charset="0"/>
                <a:cs typeface="Arial" panose="020B0604020202020204" pitchFamily="34" charset="0"/>
              </a:rPr>
              <a:t>    </a:t>
            </a:r>
            <a:r>
              <a:rPr lang="en-US" sz="1800" noProof="0" dirty="0"/>
              <a:t>Francisco Fraile, </a:t>
            </a:r>
          </a:p>
          <a:p>
            <a:pPr marL="0" indent="0" algn="ctr">
              <a:buNone/>
            </a:pPr>
            <a:r>
              <a:rPr lang="en-US" sz="1800" noProof="0" dirty="0"/>
              <a:t>Senior Researcher at CIGIP, </a:t>
            </a:r>
            <a:r>
              <a:rPr lang="en-US" sz="1800" noProof="0" dirty="0" err="1"/>
              <a:t>Universitat</a:t>
            </a:r>
            <a:r>
              <a:rPr lang="en-US" sz="1800" noProof="0" dirty="0"/>
              <a:t> </a:t>
            </a:r>
            <a:r>
              <a:rPr lang="en-US" sz="1800" noProof="0" dirty="0" err="1"/>
              <a:t>Politècnica</a:t>
            </a:r>
            <a:r>
              <a:rPr lang="en-US" sz="1800" noProof="0" dirty="0"/>
              <a:t> de València</a:t>
            </a:r>
          </a:p>
          <a:p>
            <a:pPr marL="0" indent="0" algn="ctr">
              <a:buNone/>
            </a:pPr>
            <a:r>
              <a:rPr lang="en-US" sz="1800" i="1" noProof="0" dirty="0">
                <a:hlinkClick r:id="rId4"/>
              </a:rPr>
              <a:t>ffraile@cigip.upv.es</a:t>
            </a:r>
            <a:endParaRPr lang="en-US" sz="1800" i="1" noProof="0" dirty="0"/>
          </a:p>
          <a:p>
            <a:pPr marL="0" indent="0" algn="ctr">
              <a:buNone/>
            </a:pPr>
            <a:endParaRPr lang="en-US" sz="1800" i="1" noProof="0" dirty="0"/>
          </a:p>
          <a:p>
            <a:pPr marL="0" indent="0" algn="ctr">
              <a:buNone/>
            </a:pPr>
            <a:endParaRPr lang="en-US" sz="1400" i="1" dirty="0">
              <a:hlinkClick r:id="rId5"/>
            </a:endParaRPr>
          </a:p>
          <a:p>
            <a:pPr algn="ctr"/>
            <a:endParaRPr lang="de-DE" dirty="0">
              <a:solidFill>
                <a:srgbClr val="7B7B7A"/>
              </a:solidFill>
              <a:latin typeface="Arial" panose="020B0604020202020204" pitchFamily="34" charset="0"/>
              <a:cs typeface="Arial" panose="020B0604020202020204" pitchFamily="34" charset="0"/>
            </a:endParaRPr>
          </a:p>
          <a:p>
            <a:pPr algn="ctr"/>
            <a:endParaRPr lang="de-DE" dirty="0">
              <a:solidFill>
                <a:srgbClr val="7B7B7A"/>
              </a:solidFill>
              <a:latin typeface="Arial" panose="020B0604020202020204" pitchFamily="34" charset="0"/>
              <a:cs typeface="Arial" panose="020B0604020202020204" pitchFamily="34" charset="0"/>
            </a:endParaRPr>
          </a:p>
        </p:txBody>
      </p:sp>
      <p:sp>
        <p:nvSpPr>
          <p:cNvPr id="15" name="Oval 14">
            <a:extLst>
              <a:ext uri="{FF2B5EF4-FFF2-40B4-BE49-F238E27FC236}">
                <a16:creationId xmlns:a16="http://schemas.microsoft.com/office/drawing/2014/main" id="{937915B2-D7A5-3C09-46BD-4F94128C9931}"/>
              </a:ext>
            </a:extLst>
          </p:cNvPr>
          <p:cNvSpPr/>
          <p:nvPr/>
        </p:nvSpPr>
        <p:spPr>
          <a:xfrm>
            <a:off x="2815936" y="1161299"/>
            <a:ext cx="2273610" cy="2123657"/>
          </a:xfrm>
          <a:prstGeom prst="ellipse">
            <a:avLst/>
          </a:prstGeom>
          <a:blipFill dpi="0" rotWithShape="1">
            <a:blip r:embed="rId6">
              <a:extLst>
                <a:ext uri="{28A0092B-C50C-407E-A947-70E740481C1C}">
                  <a14:useLocalDpi xmlns:a14="http://schemas.microsoft.com/office/drawing/2010/main" val="0"/>
                </a:ext>
              </a:extLst>
            </a:blip>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B2D15130-F034-F26D-AD96-03642D1B5828}"/>
              </a:ext>
            </a:extLst>
          </p:cNvPr>
          <p:cNvSpPr/>
          <p:nvPr/>
        </p:nvSpPr>
        <p:spPr>
          <a:xfrm>
            <a:off x="7635207" y="1213613"/>
            <a:ext cx="2273610" cy="2123657"/>
          </a:xfrm>
          <a:prstGeom prst="ellipse">
            <a:avLst/>
          </a:prstGeom>
          <a:blipFill dpi="0" rotWithShape="1">
            <a:blip r:embed="rId7">
              <a:extLst>
                <a:ext uri="{28A0092B-C50C-407E-A947-70E740481C1C}">
                  <a14:useLocalDpi xmlns:a14="http://schemas.microsoft.com/office/drawing/2010/main" val="0"/>
                </a:ext>
              </a:extLst>
            </a:blip>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D52D251-19D0-8BB4-76CD-F700BF1FC7A5}"/>
              </a:ext>
            </a:extLst>
          </p:cNvPr>
          <p:cNvSpPr txBox="1"/>
          <p:nvPr/>
        </p:nvSpPr>
        <p:spPr>
          <a:xfrm>
            <a:off x="3407218" y="658973"/>
            <a:ext cx="1091046" cy="369332"/>
          </a:xfrm>
          <a:prstGeom prst="rect">
            <a:avLst/>
          </a:prstGeom>
          <a:noFill/>
        </p:spPr>
        <p:txBody>
          <a:bodyPr wrap="square" rtlCol="0">
            <a:spAutoFit/>
          </a:bodyPr>
          <a:lstStyle/>
          <a:p>
            <a:r>
              <a:rPr lang="en-US" b="1" dirty="0">
                <a:solidFill>
                  <a:srgbClr val="007800"/>
                </a:solidFill>
              </a:rPr>
              <a:t>Speaker</a:t>
            </a:r>
          </a:p>
        </p:txBody>
      </p:sp>
      <p:sp>
        <p:nvSpPr>
          <p:cNvPr id="19" name="TextBox 18">
            <a:extLst>
              <a:ext uri="{FF2B5EF4-FFF2-40B4-BE49-F238E27FC236}">
                <a16:creationId xmlns:a16="http://schemas.microsoft.com/office/drawing/2014/main" id="{6C902F10-E663-79B2-2AB0-DBD15B4D0E31}"/>
              </a:ext>
            </a:extLst>
          </p:cNvPr>
          <p:cNvSpPr txBox="1"/>
          <p:nvPr/>
        </p:nvSpPr>
        <p:spPr>
          <a:xfrm>
            <a:off x="8508619" y="658973"/>
            <a:ext cx="1091046" cy="369332"/>
          </a:xfrm>
          <a:prstGeom prst="rect">
            <a:avLst/>
          </a:prstGeom>
          <a:noFill/>
        </p:spPr>
        <p:txBody>
          <a:bodyPr wrap="square" rtlCol="0">
            <a:spAutoFit/>
          </a:bodyPr>
          <a:lstStyle/>
          <a:p>
            <a:r>
              <a:rPr lang="en-US" b="1" dirty="0">
                <a:solidFill>
                  <a:srgbClr val="007800"/>
                </a:solidFill>
              </a:rPr>
              <a:t>Q&amp;A</a:t>
            </a:r>
          </a:p>
        </p:txBody>
      </p:sp>
      <p:pic>
        <p:nvPicPr>
          <p:cNvPr id="20" name="Picture 19">
            <a:extLst>
              <a:ext uri="{FF2B5EF4-FFF2-40B4-BE49-F238E27FC236}">
                <a16:creationId xmlns:a16="http://schemas.microsoft.com/office/drawing/2014/main" id="{540457A4-7776-555D-6366-D225D5C0D5B2}"/>
              </a:ext>
            </a:extLst>
          </p:cNvPr>
          <p:cNvPicPr>
            <a:picLocks noChangeAspect="1"/>
          </p:cNvPicPr>
          <p:nvPr/>
        </p:nvPicPr>
        <p:blipFill>
          <a:blip r:embed="rId8"/>
          <a:stretch>
            <a:fillRect/>
          </a:stretch>
        </p:blipFill>
        <p:spPr>
          <a:xfrm>
            <a:off x="3696246" y="5028308"/>
            <a:ext cx="457240" cy="591363"/>
          </a:xfrm>
          <a:prstGeom prst="rect">
            <a:avLst/>
          </a:prstGeom>
        </p:spPr>
      </p:pic>
    </p:spTree>
    <p:extLst>
      <p:ext uri="{BB962C8B-B14F-4D97-AF65-F5344CB8AC3E}">
        <p14:creationId xmlns:p14="http://schemas.microsoft.com/office/powerpoint/2010/main" val="33862055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6E8CE-4FD0-6E61-F468-26F547179671}"/>
              </a:ext>
            </a:extLst>
          </p:cNvPr>
          <p:cNvSpPr>
            <a:spLocks noGrp="1"/>
          </p:cNvSpPr>
          <p:nvPr>
            <p:ph type="title"/>
          </p:nvPr>
        </p:nvSpPr>
        <p:spPr/>
        <p:txBody>
          <a:bodyPr/>
          <a:lstStyle/>
          <a:p>
            <a:r>
              <a:rPr lang="en-US" noProof="0"/>
              <a:t>CLARUS PROJECT </a:t>
            </a:r>
            <a:endParaRPr lang="en-US"/>
          </a:p>
        </p:txBody>
      </p:sp>
      <p:sp>
        <p:nvSpPr>
          <p:cNvPr id="3" name="Content Placeholder 2">
            <a:extLst>
              <a:ext uri="{FF2B5EF4-FFF2-40B4-BE49-F238E27FC236}">
                <a16:creationId xmlns:a16="http://schemas.microsoft.com/office/drawing/2014/main" id="{93D2FF0D-37FE-9178-B8DA-D82CCA342B84}"/>
              </a:ext>
            </a:extLst>
          </p:cNvPr>
          <p:cNvSpPr>
            <a:spLocks noGrp="1"/>
          </p:cNvSpPr>
          <p:nvPr>
            <p:ph idx="1"/>
          </p:nvPr>
        </p:nvSpPr>
        <p:spPr>
          <a:xfrm>
            <a:off x="966776" y="1434599"/>
            <a:ext cx="10258447" cy="880999"/>
          </a:xfrm>
        </p:spPr>
        <p:txBody>
          <a:bodyPr>
            <a:normAutofit/>
          </a:bodyPr>
          <a:lstStyle/>
          <a:p>
            <a:pPr marL="0" indent="0">
              <a:buNone/>
            </a:pPr>
            <a:r>
              <a:rPr lang="en-GB" i="1"/>
              <a:t>Optimizing Production and Logistic Resources in the Time-critical Bio Production Industries in Europe</a:t>
            </a:r>
            <a:endParaRPr lang="en-US" i="1"/>
          </a:p>
        </p:txBody>
      </p:sp>
      <p:pic>
        <p:nvPicPr>
          <p:cNvPr id="4" name="Immagine 3">
            <a:extLst>
              <a:ext uri="{FF2B5EF4-FFF2-40B4-BE49-F238E27FC236}">
                <a16:creationId xmlns:a16="http://schemas.microsoft.com/office/drawing/2014/main" id="{8B12B80C-2CEF-7650-30F0-2BB80C54C6C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59674" y="2436639"/>
            <a:ext cx="1627833" cy="477650"/>
          </a:xfrm>
          <a:prstGeom prst="rect">
            <a:avLst/>
          </a:prstGeom>
        </p:spPr>
      </p:pic>
      <p:pic>
        <p:nvPicPr>
          <p:cNvPr id="5" name="Immagine 4">
            <a:extLst>
              <a:ext uri="{FF2B5EF4-FFF2-40B4-BE49-F238E27FC236}">
                <a16:creationId xmlns:a16="http://schemas.microsoft.com/office/drawing/2014/main" id="{5B61521C-A01D-DF59-4279-DF26ED8115C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994164" y="2363292"/>
            <a:ext cx="1977087" cy="624344"/>
          </a:xfrm>
          <a:prstGeom prst="rect">
            <a:avLst/>
          </a:prstGeom>
        </p:spPr>
      </p:pic>
      <p:pic>
        <p:nvPicPr>
          <p:cNvPr id="6" name="Immagine 5">
            <a:extLst>
              <a:ext uri="{FF2B5EF4-FFF2-40B4-BE49-F238E27FC236}">
                <a16:creationId xmlns:a16="http://schemas.microsoft.com/office/drawing/2014/main" id="{A89C020F-B54D-5C97-FC55-CFB0560102F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259313" y="2360555"/>
            <a:ext cx="1744050" cy="616080"/>
          </a:xfrm>
          <a:prstGeom prst="rect">
            <a:avLst/>
          </a:prstGeom>
        </p:spPr>
      </p:pic>
      <p:pic>
        <p:nvPicPr>
          <p:cNvPr id="8" name="Immagine 7">
            <a:extLst>
              <a:ext uri="{FF2B5EF4-FFF2-40B4-BE49-F238E27FC236}">
                <a16:creationId xmlns:a16="http://schemas.microsoft.com/office/drawing/2014/main" id="{0DCC4C7D-5324-6B13-0745-190BDD63CB6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311851" y="3428586"/>
            <a:ext cx="1440857" cy="690411"/>
          </a:xfrm>
          <a:prstGeom prst="rect">
            <a:avLst/>
          </a:prstGeom>
        </p:spPr>
      </p:pic>
      <p:pic>
        <p:nvPicPr>
          <p:cNvPr id="9" name="Immagine 8">
            <a:extLst>
              <a:ext uri="{FF2B5EF4-FFF2-40B4-BE49-F238E27FC236}">
                <a16:creationId xmlns:a16="http://schemas.microsoft.com/office/drawing/2014/main" id="{C2EC2D1F-140B-2174-4FCE-CC62A7693586}"/>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774633" y="3440861"/>
            <a:ext cx="1110502" cy="469060"/>
          </a:xfrm>
          <a:prstGeom prst="rect">
            <a:avLst/>
          </a:prstGeom>
        </p:spPr>
      </p:pic>
      <p:pic>
        <p:nvPicPr>
          <p:cNvPr id="10" name="Immagine 9">
            <a:extLst>
              <a:ext uri="{FF2B5EF4-FFF2-40B4-BE49-F238E27FC236}">
                <a16:creationId xmlns:a16="http://schemas.microsoft.com/office/drawing/2014/main" id="{5139240C-E931-1B35-D530-D3784E76EAA8}"/>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940801" y="4650709"/>
            <a:ext cx="2158688" cy="509942"/>
          </a:xfrm>
          <a:prstGeom prst="rect">
            <a:avLst/>
          </a:prstGeom>
        </p:spPr>
      </p:pic>
      <p:pic>
        <p:nvPicPr>
          <p:cNvPr id="11" name="Immagine 10">
            <a:extLst>
              <a:ext uri="{FF2B5EF4-FFF2-40B4-BE49-F238E27FC236}">
                <a16:creationId xmlns:a16="http://schemas.microsoft.com/office/drawing/2014/main" id="{0BC79981-0288-661F-BC07-5C972E8AAE3E}"/>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4731636" y="4745125"/>
            <a:ext cx="995680" cy="322326"/>
          </a:xfrm>
          <a:prstGeom prst="rect">
            <a:avLst/>
          </a:prstGeom>
        </p:spPr>
      </p:pic>
      <p:pic>
        <p:nvPicPr>
          <p:cNvPr id="12" name="Immagine 11">
            <a:extLst>
              <a:ext uri="{FF2B5EF4-FFF2-40B4-BE49-F238E27FC236}">
                <a16:creationId xmlns:a16="http://schemas.microsoft.com/office/drawing/2014/main" id="{3E94FEDF-6D99-AF49-DA2E-6AD060EA1272}"/>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4870286" y="4045651"/>
            <a:ext cx="4552629" cy="1625289"/>
          </a:xfrm>
          <a:prstGeom prst="rect">
            <a:avLst/>
          </a:prstGeom>
        </p:spPr>
      </p:pic>
      <p:pic>
        <p:nvPicPr>
          <p:cNvPr id="13" name="Immagine 12">
            <a:extLst>
              <a:ext uri="{FF2B5EF4-FFF2-40B4-BE49-F238E27FC236}">
                <a16:creationId xmlns:a16="http://schemas.microsoft.com/office/drawing/2014/main" id="{363057E5-4142-6374-B3B0-5680E5D0D8FE}"/>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8992392" y="4484496"/>
            <a:ext cx="892743" cy="521258"/>
          </a:xfrm>
          <a:prstGeom prst="rect">
            <a:avLst/>
          </a:prstGeom>
        </p:spPr>
      </p:pic>
      <p:pic>
        <p:nvPicPr>
          <p:cNvPr id="15" name="Picture 14" descr="A black and white logo&#10;&#10;AI-generated content may be incorrect.">
            <a:extLst>
              <a:ext uri="{FF2B5EF4-FFF2-40B4-BE49-F238E27FC236}">
                <a16:creationId xmlns:a16="http://schemas.microsoft.com/office/drawing/2014/main" id="{BB106EBF-1CAA-BF38-85AE-DBBDD54A18C1}"/>
              </a:ext>
            </a:extLst>
          </p:cNvPr>
          <p:cNvPicPr>
            <a:picLocks noChangeAspect="1"/>
          </p:cNvPicPr>
          <p:nvPr/>
        </p:nvPicPr>
        <p:blipFill>
          <a:blip r:embed="rId12"/>
          <a:stretch>
            <a:fillRect/>
          </a:stretch>
        </p:blipFill>
        <p:spPr>
          <a:xfrm>
            <a:off x="2059674" y="3438063"/>
            <a:ext cx="1627833" cy="607588"/>
          </a:xfrm>
          <a:prstGeom prst="rect">
            <a:avLst/>
          </a:prstGeom>
        </p:spPr>
      </p:pic>
    </p:spTree>
    <p:extLst>
      <p:ext uri="{BB962C8B-B14F-4D97-AF65-F5344CB8AC3E}">
        <p14:creationId xmlns:p14="http://schemas.microsoft.com/office/powerpoint/2010/main" val="26418843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3AD1A-09EC-5A7C-8613-53205C2AE34D}"/>
              </a:ext>
            </a:extLst>
          </p:cNvPr>
          <p:cNvSpPr>
            <a:spLocks noGrp="1"/>
          </p:cNvSpPr>
          <p:nvPr>
            <p:ph type="title"/>
          </p:nvPr>
        </p:nvSpPr>
        <p:spPr/>
        <p:txBody>
          <a:bodyPr/>
          <a:lstStyle/>
          <a:p>
            <a:r>
              <a:rPr lang="en-US">
                <a:latin typeface="+mn-lt"/>
              </a:rPr>
              <a:t>Motivation</a:t>
            </a:r>
          </a:p>
        </p:txBody>
      </p:sp>
      <p:grpSp>
        <p:nvGrpSpPr>
          <p:cNvPr id="4" name="Shape 5420">
            <a:extLst>
              <a:ext uri="{FF2B5EF4-FFF2-40B4-BE49-F238E27FC236}">
                <a16:creationId xmlns:a16="http://schemas.microsoft.com/office/drawing/2014/main" id="{A088A7E6-F526-A32B-4F7C-B160B751EF95}"/>
              </a:ext>
            </a:extLst>
          </p:cNvPr>
          <p:cNvGrpSpPr/>
          <p:nvPr/>
        </p:nvGrpSpPr>
        <p:grpSpPr>
          <a:xfrm>
            <a:off x="4955364" y="2334218"/>
            <a:ext cx="1565829" cy="1947333"/>
            <a:chOff x="1194835" y="1650038"/>
            <a:chExt cx="1355725" cy="1709738"/>
          </a:xfrm>
        </p:grpSpPr>
        <p:sp>
          <p:nvSpPr>
            <p:cNvPr id="5" name="Shape 5421">
              <a:extLst>
                <a:ext uri="{FF2B5EF4-FFF2-40B4-BE49-F238E27FC236}">
                  <a16:creationId xmlns:a16="http://schemas.microsoft.com/office/drawing/2014/main" id="{9E4164B9-0B85-0CF0-CBC2-05EAF23F193B}"/>
                </a:ext>
              </a:extLst>
            </p:cNvPr>
            <p:cNvSpPr/>
            <p:nvPr/>
          </p:nvSpPr>
          <p:spPr>
            <a:xfrm>
              <a:off x="1194835" y="1650038"/>
              <a:ext cx="1355725" cy="944563"/>
            </a:xfrm>
            <a:custGeom>
              <a:avLst/>
              <a:gdLst/>
              <a:ahLst/>
              <a:cxnLst/>
              <a:rect l="0" t="0" r="0" b="0"/>
              <a:pathLst>
                <a:path w="120000" h="120000" extrusionOk="0">
                  <a:moveTo>
                    <a:pt x="120000" y="60504"/>
                  </a:moveTo>
                  <a:lnTo>
                    <a:pt x="59859" y="120000"/>
                  </a:lnTo>
                  <a:lnTo>
                    <a:pt x="0" y="61512"/>
                  </a:lnTo>
                  <a:lnTo>
                    <a:pt x="59859" y="0"/>
                  </a:lnTo>
                  <a:lnTo>
                    <a:pt x="120000" y="60504"/>
                  </a:lnTo>
                  <a:lnTo>
                    <a:pt x="120000" y="60504"/>
                  </a:lnTo>
                  <a:close/>
                </a:path>
              </a:pathLst>
            </a:custGeom>
            <a:solidFill>
              <a:srgbClr val="76CEEF"/>
            </a:solidFill>
            <a:ln>
              <a:noFill/>
            </a:ln>
          </p:spPr>
          <p:txBody>
            <a:bodyPr wrap="square" lIns="91425" tIns="45700" rIns="91425" bIns="45700" anchor="t" anchorCtr="0">
              <a:noAutofit/>
            </a:bodyPr>
            <a:lstStyle/>
            <a:p>
              <a:pPr marL="0" marR="0" lvl="0" indent="0" algn="l" rtl="0">
                <a:spcBef>
                  <a:spcPts val="0"/>
                </a:spcBef>
                <a:buNone/>
              </a:pPr>
              <a:endParaRPr sz="2000">
                <a:solidFill>
                  <a:schemeClr val="dk1"/>
                </a:solidFill>
                <a:ea typeface="Questrial"/>
                <a:cs typeface="Questrial"/>
                <a:sym typeface="Questrial"/>
              </a:endParaRPr>
            </a:p>
          </p:txBody>
        </p:sp>
        <p:sp>
          <p:nvSpPr>
            <p:cNvPr id="6" name="Shape 5422">
              <a:extLst>
                <a:ext uri="{FF2B5EF4-FFF2-40B4-BE49-F238E27FC236}">
                  <a16:creationId xmlns:a16="http://schemas.microsoft.com/office/drawing/2014/main" id="{EF187979-1A70-5809-6C33-E0BFDB830E3B}"/>
                </a:ext>
              </a:extLst>
            </p:cNvPr>
            <p:cNvSpPr/>
            <p:nvPr/>
          </p:nvSpPr>
          <p:spPr>
            <a:xfrm>
              <a:off x="1194835" y="2134226"/>
              <a:ext cx="676275" cy="1225550"/>
            </a:xfrm>
            <a:custGeom>
              <a:avLst/>
              <a:gdLst/>
              <a:ahLst/>
              <a:cxnLst/>
              <a:rect l="0" t="0" r="0" b="0"/>
              <a:pathLst>
                <a:path w="120000" h="120000" extrusionOk="0">
                  <a:moveTo>
                    <a:pt x="119999" y="45077"/>
                  </a:moveTo>
                  <a:lnTo>
                    <a:pt x="119999" y="120000"/>
                  </a:lnTo>
                  <a:lnTo>
                    <a:pt x="0" y="71968"/>
                  </a:lnTo>
                  <a:lnTo>
                    <a:pt x="0" y="0"/>
                  </a:lnTo>
                  <a:lnTo>
                    <a:pt x="119999" y="45077"/>
                  </a:lnTo>
                  <a:close/>
                </a:path>
              </a:pathLst>
            </a:custGeom>
            <a:solidFill>
              <a:schemeClr val="accent1"/>
            </a:solidFill>
            <a:ln>
              <a:noFill/>
            </a:ln>
          </p:spPr>
          <p:txBody>
            <a:bodyPr wrap="square" lIns="91425" tIns="45700" rIns="91425" bIns="45700" anchor="t" anchorCtr="0">
              <a:noAutofit/>
            </a:bodyPr>
            <a:lstStyle/>
            <a:p>
              <a:pPr marL="0" marR="0" lvl="0" indent="0" algn="l" rtl="0">
                <a:spcBef>
                  <a:spcPts val="0"/>
                </a:spcBef>
                <a:buNone/>
              </a:pPr>
              <a:endParaRPr sz="2000">
                <a:solidFill>
                  <a:schemeClr val="dk1"/>
                </a:solidFill>
                <a:ea typeface="Questrial"/>
                <a:cs typeface="Questrial"/>
                <a:sym typeface="Questrial"/>
              </a:endParaRPr>
            </a:p>
          </p:txBody>
        </p:sp>
        <p:sp>
          <p:nvSpPr>
            <p:cNvPr id="7" name="Shape 5423">
              <a:extLst>
                <a:ext uri="{FF2B5EF4-FFF2-40B4-BE49-F238E27FC236}">
                  <a16:creationId xmlns:a16="http://schemas.microsoft.com/office/drawing/2014/main" id="{5C965E2D-49A8-1F69-A5CC-042A58ACE8C1}"/>
                </a:ext>
              </a:extLst>
            </p:cNvPr>
            <p:cNvSpPr/>
            <p:nvPr/>
          </p:nvSpPr>
          <p:spPr>
            <a:xfrm>
              <a:off x="1871110" y="2126288"/>
              <a:ext cx="679450" cy="1233488"/>
            </a:xfrm>
            <a:custGeom>
              <a:avLst/>
              <a:gdLst/>
              <a:ahLst/>
              <a:cxnLst/>
              <a:rect l="0" t="0" r="0" b="0"/>
              <a:pathLst>
                <a:path w="120000" h="120000" extrusionOk="0">
                  <a:moveTo>
                    <a:pt x="0" y="119999"/>
                  </a:moveTo>
                  <a:lnTo>
                    <a:pt x="0" y="45559"/>
                  </a:lnTo>
                  <a:lnTo>
                    <a:pt x="120000" y="0"/>
                  </a:lnTo>
                  <a:lnTo>
                    <a:pt x="119439" y="73822"/>
                  </a:lnTo>
                  <a:lnTo>
                    <a:pt x="0" y="119999"/>
                  </a:lnTo>
                  <a:close/>
                </a:path>
              </a:pathLst>
            </a:custGeom>
            <a:solidFill>
              <a:srgbClr val="1482AB"/>
            </a:solidFill>
            <a:ln>
              <a:noFill/>
            </a:ln>
          </p:spPr>
          <p:txBody>
            <a:bodyPr wrap="square" lIns="91425" tIns="45700" rIns="91425" bIns="45700" anchor="t" anchorCtr="0">
              <a:noAutofit/>
            </a:bodyPr>
            <a:lstStyle/>
            <a:p>
              <a:pPr marL="0" marR="0" lvl="0" indent="0" algn="l" rtl="0">
                <a:spcBef>
                  <a:spcPts val="0"/>
                </a:spcBef>
                <a:buNone/>
              </a:pPr>
              <a:endParaRPr sz="2000">
                <a:solidFill>
                  <a:schemeClr val="dk1"/>
                </a:solidFill>
                <a:ea typeface="Questrial"/>
                <a:cs typeface="Questrial"/>
                <a:sym typeface="Questrial"/>
              </a:endParaRPr>
            </a:p>
          </p:txBody>
        </p:sp>
      </p:grpSp>
      <p:grpSp>
        <p:nvGrpSpPr>
          <p:cNvPr id="8" name="Shape 5424">
            <a:extLst>
              <a:ext uri="{FF2B5EF4-FFF2-40B4-BE49-F238E27FC236}">
                <a16:creationId xmlns:a16="http://schemas.microsoft.com/office/drawing/2014/main" id="{F38B083F-3446-F421-4E4E-68A459B62686}"/>
              </a:ext>
            </a:extLst>
          </p:cNvPr>
          <p:cNvGrpSpPr/>
          <p:nvPr/>
        </p:nvGrpSpPr>
        <p:grpSpPr>
          <a:xfrm>
            <a:off x="7094122" y="2436716"/>
            <a:ext cx="1597877" cy="1905032"/>
            <a:chOff x="2995661" y="1650038"/>
            <a:chExt cx="1355725" cy="1709738"/>
          </a:xfrm>
        </p:grpSpPr>
        <p:sp>
          <p:nvSpPr>
            <p:cNvPr id="9" name="Shape 5425">
              <a:extLst>
                <a:ext uri="{FF2B5EF4-FFF2-40B4-BE49-F238E27FC236}">
                  <a16:creationId xmlns:a16="http://schemas.microsoft.com/office/drawing/2014/main" id="{14DE6FDD-A1C0-225C-7874-324BC9920C19}"/>
                </a:ext>
              </a:extLst>
            </p:cNvPr>
            <p:cNvSpPr/>
            <p:nvPr/>
          </p:nvSpPr>
          <p:spPr>
            <a:xfrm>
              <a:off x="2995661" y="1650038"/>
              <a:ext cx="1355725" cy="944563"/>
            </a:xfrm>
            <a:custGeom>
              <a:avLst/>
              <a:gdLst/>
              <a:ahLst/>
              <a:cxnLst/>
              <a:rect l="0" t="0" r="0" b="0"/>
              <a:pathLst>
                <a:path w="120000" h="120000" extrusionOk="0">
                  <a:moveTo>
                    <a:pt x="120000" y="60504"/>
                  </a:moveTo>
                  <a:lnTo>
                    <a:pt x="59859" y="120000"/>
                  </a:lnTo>
                  <a:lnTo>
                    <a:pt x="0" y="61512"/>
                  </a:lnTo>
                  <a:lnTo>
                    <a:pt x="59859" y="0"/>
                  </a:lnTo>
                  <a:lnTo>
                    <a:pt x="120000" y="60504"/>
                  </a:lnTo>
                  <a:lnTo>
                    <a:pt x="120000" y="60504"/>
                  </a:lnTo>
                  <a:close/>
                </a:path>
              </a:pathLst>
            </a:custGeom>
            <a:solidFill>
              <a:srgbClr val="73B5E4"/>
            </a:solidFill>
            <a:ln>
              <a:noFill/>
            </a:ln>
          </p:spPr>
          <p:txBody>
            <a:bodyPr wrap="square" lIns="91425" tIns="45700" rIns="91425" bIns="45700" anchor="t" anchorCtr="0">
              <a:noAutofit/>
            </a:bodyPr>
            <a:lstStyle/>
            <a:p>
              <a:pPr marL="0" marR="0" lvl="0" indent="0" algn="l" rtl="0">
                <a:spcBef>
                  <a:spcPts val="0"/>
                </a:spcBef>
                <a:buNone/>
              </a:pPr>
              <a:endParaRPr sz="2000">
                <a:solidFill>
                  <a:schemeClr val="dk1"/>
                </a:solidFill>
                <a:ea typeface="Questrial"/>
                <a:cs typeface="Questrial"/>
                <a:sym typeface="Questrial"/>
              </a:endParaRPr>
            </a:p>
          </p:txBody>
        </p:sp>
        <p:sp>
          <p:nvSpPr>
            <p:cNvPr id="10" name="Shape 5426">
              <a:extLst>
                <a:ext uri="{FF2B5EF4-FFF2-40B4-BE49-F238E27FC236}">
                  <a16:creationId xmlns:a16="http://schemas.microsoft.com/office/drawing/2014/main" id="{AF00778D-DE48-E43B-0749-3BC529E5A671}"/>
                </a:ext>
              </a:extLst>
            </p:cNvPr>
            <p:cNvSpPr/>
            <p:nvPr/>
          </p:nvSpPr>
          <p:spPr>
            <a:xfrm>
              <a:off x="2995661" y="2134226"/>
              <a:ext cx="676275" cy="1225550"/>
            </a:xfrm>
            <a:custGeom>
              <a:avLst/>
              <a:gdLst/>
              <a:ahLst/>
              <a:cxnLst/>
              <a:rect l="0" t="0" r="0" b="0"/>
              <a:pathLst>
                <a:path w="120000" h="120000" extrusionOk="0">
                  <a:moveTo>
                    <a:pt x="119999" y="45077"/>
                  </a:moveTo>
                  <a:lnTo>
                    <a:pt x="119999" y="120000"/>
                  </a:lnTo>
                  <a:lnTo>
                    <a:pt x="0" y="71968"/>
                  </a:lnTo>
                  <a:lnTo>
                    <a:pt x="0" y="0"/>
                  </a:lnTo>
                  <a:lnTo>
                    <a:pt x="119999" y="45077"/>
                  </a:lnTo>
                  <a:close/>
                </a:path>
              </a:pathLst>
            </a:custGeom>
            <a:solidFill>
              <a:schemeClr val="accent2"/>
            </a:solidFill>
            <a:ln>
              <a:noFill/>
            </a:ln>
          </p:spPr>
          <p:txBody>
            <a:bodyPr wrap="square" lIns="91425" tIns="45700" rIns="91425" bIns="45700" anchor="t" anchorCtr="0">
              <a:noAutofit/>
            </a:bodyPr>
            <a:lstStyle/>
            <a:p>
              <a:pPr marL="0" marR="0" lvl="0" indent="0" algn="l" rtl="0">
                <a:spcBef>
                  <a:spcPts val="0"/>
                </a:spcBef>
                <a:buNone/>
              </a:pPr>
              <a:endParaRPr sz="2000">
                <a:solidFill>
                  <a:schemeClr val="dk1"/>
                </a:solidFill>
                <a:ea typeface="Questrial"/>
                <a:cs typeface="Questrial"/>
                <a:sym typeface="Questrial"/>
              </a:endParaRPr>
            </a:p>
          </p:txBody>
        </p:sp>
        <p:sp>
          <p:nvSpPr>
            <p:cNvPr id="11" name="Shape 5427">
              <a:extLst>
                <a:ext uri="{FF2B5EF4-FFF2-40B4-BE49-F238E27FC236}">
                  <a16:creationId xmlns:a16="http://schemas.microsoft.com/office/drawing/2014/main" id="{6B7FC7B7-6A13-22BC-603F-94DD2889A449}"/>
                </a:ext>
              </a:extLst>
            </p:cNvPr>
            <p:cNvSpPr/>
            <p:nvPr/>
          </p:nvSpPr>
          <p:spPr>
            <a:xfrm>
              <a:off x="3671936" y="2126288"/>
              <a:ext cx="679450" cy="1233488"/>
            </a:xfrm>
            <a:custGeom>
              <a:avLst/>
              <a:gdLst/>
              <a:ahLst/>
              <a:cxnLst/>
              <a:rect l="0" t="0" r="0" b="0"/>
              <a:pathLst>
                <a:path w="120000" h="120000" extrusionOk="0">
                  <a:moveTo>
                    <a:pt x="0" y="119999"/>
                  </a:moveTo>
                  <a:lnTo>
                    <a:pt x="0" y="45559"/>
                  </a:lnTo>
                  <a:lnTo>
                    <a:pt x="120000" y="0"/>
                  </a:lnTo>
                  <a:lnTo>
                    <a:pt x="119439" y="73822"/>
                  </a:lnTo>
                  <a:lnTo>
                    <a:pt x="0" y="119999"/>
                  </a:lnTo>
                  <a:close/>
                </a:path>
              </a:pathLst>
            </a:custGeom>
            <a:solidFill>
              <a:srgbClr val="124163"/>
            </a:solidFill>
            <a:ln>
              <a:noFill/>
            </a:ln>
          </p:spPr>
          <p:txBody>
            <a:bodyPr wrap="square" lIns="91425" tIns="45700" rIns="91425" bIns="45700" anchor="t" anchorCtr="0">
              <a:noAutofit/>
            </a:bodyPr>
            <a:lstStyle/>
            <a:p>
              <a:pPr marL="0" marR="0" lvl="0" indent="0" algn="l" rtl="0">
                <a:spcBef>
                  <a:spcPts val="0"/>
                </a:spcBef>
                <a:buNone/>
              </a:pPr>
              <a:endParaRPr sz="2000">
                <a:solidFill>
                  <a:schemeClr val="dk1"/>
                </a:solidFill>
                <a:ea typeface="Questrial"/>
                <a:cs typeface="Questrial"/>
                <a:sym typeface="Questrial"/>
              </a:endParaRPr>
            </a:p>
          </p:txBody>
        </p:sp>
      </p:grpSp>
      <p:grpSp>
        <p:nvGrpSpPr>
          <p:cNvPr id="12" name="Shape 5428">
            <a:extLst>
              <a:ext uri="{FF2B5EF4-FFF2-40B4-BE49-F238E27FC236}">
                <a16:creationId xmlns:a16="http://schemas.microsoft.com/office/drawing/2014/main" id="{5AF4F2CB-9E16-A107-A084-781874885178}"/>
              </a:ext>
            </a:extLst>
          </p:cNvPr>
          <p:cNvGrpSpPr/>
          <p:nvPr/>
        </p:nvGrpSpPr>
        <p:grpSpPr>
          <a:xfrm>
            <a:off x="9264928" y="2377356"/>
            <a:ext cx="1598136" cy="1907311"/>
            <a:chOff x="4839085" y="1650038"/>
            <a:chExt cx="1355725" cy="1709738"/>
          </a:xfrm>
        </p:grpSpPr>
        <p:sp>
          <p:nvSpPr>
            <p:cNvPr id="13" name="Shape 5429">
              <a:extLst>
                <a:ext uri="{FF2B5EF4-FFF2-40B4-BE49-F238E27FC236}">
                  <a16:creationId xmlns:a16="http://schemas.microsoft.com/office/drawing/2014/main" id="{BE12533D-9EB0-9A8F-77C1-0254A6AEB742}"/>
                </a:ext>
              </a:extLst>
            </p:cNvPr>
            <p:cNvSpPr/>
            <p:nvPr/>
          </p:nvSpPr>
          <p:spPr>
            <a:xfrm>
              <a:off x="4839085" y="1650038"/>
              <a:ext cx="1355725" cy="944563"/>
            </a:xfrm>
            <a:custGeom>
              <a:avLst/>
              <a:gdLst/>
              <a:ahLst/>
              <a:cxnLst/>
              <a:rect l="0" t="0" r="0" b="0"/>
              <a:pathLst>
                <a:path w="120000" h="120000" extrusionOk="0">
                  <a:moveTo>
                    <a:pt x="120000" y="60504"/>
                  </a:moveTo>
                  <a:lnTo>
                    <a:pt x="59859" y="120000"/>
                  </a:lnTo>
                  <a:lnTo>
                    <a:pt x="0" y="61512"/>
                  </a:lnTo>
                  <a:lnTo>
                    <a:pt x="59859" y="0"/>
                  </a:lnTo>
                  <a:lnTo>
                    <a:pt x="120000" y="60504"/>
                  </a:lnTo>
                  <a:lnTo>
                    <a:pt x="120000" y="60504"/>
                  </a:lnTo>
                  <a:close/>
                </a:path>
              </a:pathLst>
            </a:custGeom>
            <a:solidFill>
              <a:srgbClr val="7CE1E7"/>
            </a:solidFill>
            <a:ln>
              <a:noFill/>
            </a:ln>
          </p:spPr>
          <p:txBody>
            <a:bodyPr wrap="square" lIns="91425" tIns="45700" rIns="91425" bIns="45700" anchor="t" anchorCtr="0">
              <a:noAutofit/>
            </a:bodyPr>
            <a:lstStyle/>
            <a:p>
              <a:pPr marL="0" marR="0" lvl="0" indent="0" algn="l" rtl="0">
                <a:spcBef>
                  <a:spcPts val="0"/>
                </a:spcBef>
                <a:buNone/>
              </a:pPr>
              <a:endParaRPr sz="2000">
                <a:solidFill>
                  <a:schemeClr val="dk1"/>
                </a:solidFill>
                <a:ea typeface="Questrial"/>
                <a:cs typeface="Questrial"/>
                <a:sym typeface="Questrial"/>
              </a:endParaRPr>
            </a:p>
          </p:txBody>
        </p:sp>
        <p:sp>
          <p:nvSpPr>
            <p:cNvPr id="14" name="Shape 5430">
              <a:extLst>
                <a:ext uri="{FF2B5EF4-FFF2-40B4-BE49-F238E27FC236}">
                  <a16:creationId xmlns:a16="http://schemas.microsoft.com/office/drawing/2014/main" id="{234A465F-F0FC-6533-283A-1826400D882B}"/>
                </a:ext>
              </a:extLst>
            </p:cNvPr>
            <p:cNvSpPr/>
            <p:nvPr/>
          </p:nvSpPr>
          <p:spPr>
            <a:xfrm>
              <a:off x="4839085" y="2134226"/>
              <a:ext cx="676275" cy="1225550"/>
            </a:xfrm>
            <a:custGeom>
              <a:avLst/>
              <a:gdLst/>
              <a:ahLst/>
              <a:cxnLst/>
              <a:rect l="0" t="0" r="0" b="0"/>
              <a:pathLst>
                <a:path w="120000" h="120000" extrusionOk="0">
                  <a:moveTo>
                    <a:pt x="119999" y="45077"/>
                  </a:moveTo>
                  <a:lnTo>
                    <a:pt x="119999" y="120000"/>
                  </a:lnTo>
                  <a:lnTo>
                    <a:pt x="0" y="71968"/>
                  </a:lnTo>
                  <a:lnTo>
                    <a:pt x="0" y="0"/>
                  </a:lnTo>
                  <a:lnTo>
                    <a:pt x="119999" y="45077"/>
                  </a:lnTo>
                  <a:close/>
                </a:path>
              </a:pathLst>
            </a:custGeom>
            <a:solidFill>
              <a:schemeClr val="accent3"/>
            </a:solidFill>
            <a:ln>
              <a:noFill/>
            </a:ln>
          </p:spPr>
          <p:txBody>
            <a:bodyPr wrap="square" lIns="91425" tIns="45700" rIns="91425" bIns="45700" anchor="t" anchorCtr="0">
              <a:noAutofit/>
            </a:bodyPr>
            <a:lstStyle/>
            <a:p>
              <a:pPr marL="0" marR="0" lvl="0" indent="0" algn="l" rtl="0">
                <a:spcBef>
                  <a:spcPts val="0"/>
                </a:spcBef>
                <a:buNone/>
              </a:pPr>
              <a:endParaRPr sz="2000">
                <a:solidFill>
                  <a:schemeClr val="dk1"/>
                </a:solidFill>
                <a:ea typeface="Questrial"/>
                <a:cs typeface="Questrial"/>
                <a:sym typeface="Questrial"/>
              </a:endParaRPr>
            </a:p>
          </p:txBody>
        </p:sp>
        <p:sp>
          <p:nvSpPr>
            <p:cNvPr id="15" name="Shape 5431">
              <a:extLst>
                <a:ext uri="{FF2B5EF4-FFF2-40B4-BE49-F238E27FC236}">
                  <a16:creationId xmlns:a16="http://schemas.microsoft.com/office/drawing/2014/main" id="{EC781D82-5DED-4CEF-EEF8-57C47CAFDCA1}"/>
                </a:ext>
              </a:extLst>
            </p:cNvPr>
            <p:cNvSpPr/>
            <p:nvPr/>
          </p:nvSpPr>
          <p:spPr>
            <a:xfrm>
              <a:off x="5515360" y="2126288"/>
              <a:ext cx="679450" cy="1233488"/>
            </a:xfrm>
            <a:custGeom>
              <a:avLst/>
              <a:gdLst/>
              <a:ahLst/>
              <a:cxnLst/>
              <a:rect l="0" t="0" r="0" b="0"/>
              <a:pathLst>
                <a:path w="120000" h="120000" extrusionOk="0">
                  <a:moveTo>
                    <a:pt x="0" y="119999"/>
                  </a:moveTo>
                  <a:lnTo>
                    <a:pt x="0" y="45559"/>
                  </a:lnTo>
                  <a:lnTo>
                    <a:pt x="120000" y="0"/>
                  </a:lnTo>
                  <a:lnTo>
                    <a:pt x="119439" y="73822"/>
                  </a:lnTo>
                  <a:lnTo>
                    <a:pt x="0" y="119999"/>
                  </a:lnTo>
                  <a:close/>
                </a:path>
              </a:pathLst>
            </a:custGeom>
            <a:solidFill>
              <a:srgbClr val="1D9AA1"/>
            </a:solidFill>
            <a:ln>
              <a:noFill/>
            </a:ln>
          </p:spPr>
          <p:txBody>
            <a:bodyPr wrap="square" lIns="91425" tIns="45700" rIns="91425" bIns="45700" anchor="t" anchorCtr="0">
              <a:noAutofit/>
            </a:bodyPr>
            <a:lstStyle/>
            <a:p>
              <a:pPr marL="0" marR="0" lvl="0" indent="0" algn="l" rtl="0">
                <a:spcBef>
                  <a:spcPts val="0"/>
                </a:spcBef>
                <a:buNone/>
              </a:pPr>
              <a:endParaRPr sz="2000">
                <a:solidFill>
                  <a:schemeClr val="dk1"/>
                </a:solidFill>
                <a:ea typeface="Questrial"/>
                <a:cs typeface="Questrial"/>
                <a:sym typeface="Questrial"/>
              </a:endParaRPr>
            </a:p>
          </p:txBody>
        </p:sp>
      </p:grpSp>
      <p:sp>
        <p:nvSpPr>
          <p:cNvPr id="16" name="Shape 5437">
            <a:extLst>
              <a:ext uri="{FF2B5EF4-FFF2-40B4-BE49-F238E27FC236}">
                <a16:creationId xmlns:a16="http://schemas.microsoft.com/office/drawing/2014/main" id="{ADBB3F8B-9961-DA70-72D2-6FFAB1F8CDFB}"/>
              </a:ext>
            </a:extLst>
          </p:cNvPr>
          <p:cNvSpPr txBox="1"/>
          <p:nvPr/>
        </p:nvSpPr>
        <p:spPr>
          <a:xfrm>
            <a:off x="7110402" y="4341748"/>
            <a:ext cx="1789807" cy="1304078"/>
          </a:xfrm>
          <a:prstGeom prst="rect">
            <a:avLst/>
          </a:prstGeom>
          <a:noFill/>
          <a:ln>
            <a:noFill/>
          </a:ln>
        </p:spPr>
        <p:txBody>
          <a:bodyPr wrap="square" lIns="91425" tIns="45700" rIns="91425" bIns="45700" anchor="t" anchorCtr="0">
            <a:noAutofit/>
          </a:bodyPr>
          <a:lstStyle/>
          <a:p>
            <a:pPr marL="0" marR="0" lvl="0" indent="0" algn="ctr" rtl="0">
              <a:spcBef>
                <a:spcPts val="0"/>
              </a:spcBef>
              <a:buSzPct val="25000"/>
              <a:buNone/>
            </a:pPr>
            <a:r>
              <a:rPr lang="en-GB" b="1">
                <a:solidFill>
                  <a:schemeClr val="accent2"/>
                </a:solidFill>
                <a:ea typeface="Questrial"/>
                <a:cs typeface="Questrial"/>
                <a:sym typeface="Questrial"/>
              </a:rPr>
              <a:t>Energy</a:t>
            </a:r>
            <a:endParaRPr lang="en-US"/>
          </a:p>
          <a:p>
            <a:pPr algn="ctr"/>
            <a:r>
              <a:rPr lang="en-GB"/>
              <a:t> </a:t>
            </a:r>
            <a:r>
              <a:rPr lang="en-GB" sz="1100"/>
              <a:t>The agrifood sector accounts for approximately 30% of global energy consumption</a:t>
            </a:r>
            <a:r>
              <a:rPr lang="en-US" sz="900">
                <a:ea typeface="Questrial"/>
                <a:cs typeface="Questrial"/>
                <a:sym typeface="Questrial"/>
              </a:rPr>
              <a:t>.</a:t>
            </a:r>
            <a:endParaRPr lang="en-GB" sz="900">
              <a:ea typeface="Questrial"/>
              <a:cs typeface="Questrial"/>
              <a:sym typeface="Questrial"/>
            </a:endParaRPr>
          </a:p>
          <a:p>
            <a:pPr marL="0" marR="0" lvl="0" indent="0" algn="ctr" rtl="0">
              <a:spcBef>
                <a:spcPts val="0"/>
              </a:spcBef>
              <a:buSzPct val="25000"/>
              <a:buNone/>
            </a:pPr>
            <a:endParaRPr lang="en-GB" b="1">
              <a:solidFill>
                <a:schemeClr val="accent2"/>
              </a:solidFill>
              <a:ea typeface="Questrial"/>
              <a:cs typeface="Questrial"/>
              <a:sym typeface="Questrial"/>
            </a:endParaRPr>
          </a:p>
        </p:txBody>
      </p:sp>
      <p:sp>
        <p:nvSpPr>
          <p:cNvPr id="17" name="Shape 5438">
            <a:extLst>
              <a:ext uri="{FF2B5EF4-FFF2-40B4-BE49-F238E27FC236}">
                <a16:creationId xmlns:a16="http://schemas.microsoft.com/office/drawing/2014/main" id="{49652C07-5784-D9F3-1D16-1B1989C6E25A}"/>
              </a:ext>
            </a:extLst>
          </p:cNvPr>
          <p:cNvSpPr txBox="1"/>
          <p:nvPr/>
        </p:nvSpPr>
        <p:spPr>
          <a:xfrm>
            <a:off x="8883373" y="4341748"/>
            <a:ext cx="2470428" cy="1376027"/>
          </a:xfrm>
          <a:prstGeom prst="rect">
            <a:avLst/>
          </a:prstGeom>
          <a:noFill/>
          <a:ln>
            <a:noFill/>
          </a:ln>
        </p:spPr>
        <p:txBody>
          <a:bodyPr wrap="square" lIns="91425" tIns="45700" rIns="91425" bIns="45700" anchor="t" anchorCtr="0">
            <a:noAutofit/>
          </a:bodyPr>
          <a:lstStyle/>
          <a:p>
            <a:pPr marL="0" marR="0" lvl="0" indent="0" algn="ctr" rtl="0">
              <a:spcBef>
                <a:spcPts val="0"/>
              </a:spcBef>
              <a:buSzPct val="25000"/>
              <a:buNone/>
            </a:pPr>
            <a:r>
              <a:rPr lang="en-GB" b="1">
                <a:solidFill>
                  <a:schemeClr val="accent3"/>
                </a:solidFill>
                <a:ea typeface="Questrial"/>
                <a:cs typeface="Questrial"/>
                <a:sym typeface="Questrial"/>
              </a:rPr>
              <a:t>Greenhouse gas emissions</a:t>
            </a:r>
            <a:endParaRPr lang="en-GB">
              <a:solidFill>
                <a:srgbClr val="595959"/>
              </a:solidFill>
              <a:ea typeface="Questrial"/>
              <a:cs typeface="Questrial"/>
              <a:sym typeface="Questrial"/>
            </a:endParaRPr>
          </a:p>
          <a:p>
            <a:pPr lvl="0" algn="ctr">
              <a:buSzPct val="25000"/>
            </a:pPr>
            <a:r>
              <a:rPr lang="en-US" sz="1100"/>
              <a:t>Global GHG emissions per capita have seen an 8.3% overall increase between 1990 and 2022, reaching a record high in 2022.</a:t>
            </a:r>
            <a:endParaRPr lang="en-GB" sz="1100" b="1">
              <a:solidFill>
                <a:schemeClr val="accent3"/>
              </a:solidFill>
              <a:ea typeface="Questrial"/>
              <a:cs typeface="Questrial"/>
              <a:sym typeface="Questrial"/>
            </a:endParaRPr>
          </a:p>
        </p:txBody>
      </p:sp>
      <p:grpSp>
        <p:nvGrpSpPr>
          <p:cNvPr id="18" name="Shape 5440">
            <a:extLst>
              <a:ext uri="{FF2B5EF4-FFF2-40B4-BE49-F238E27FC236}">
                <a16:creationId xmlns:a16="http://schemas.microsoft.com/office/drawing/2014/main" id="{96FCCFEB-78ED-92B2-41A3-32928EF10DF0}"/>
              </a:ext>
            </a:extLst>
          </p:cNvPr>
          <p:cNvGrpSpPr/>
          <p:nvPr/>
        </p:nvGrpSpPr>
        <p:grpSpPr>
          <a:xfrm>
            <a:off x="5345904" y="2064744"/>
            <a:ext cx="785998" cy="785992"/>
            <a:chOff x="846989" y="1401020"/>
            <a:chExt cx="877416" cy="877416"/>
          </a:xfrm>
        </p:grpSpPr>
        <p:sp>
          <p:nvSpPr>
            <p:cNvPr id="19" name="Shape 5441">
              <a:extLst>
                <a:ext uri="{FF2B5EF4-FFF2-40B4-BE49-F238E27FC236}">
                  <a16:creationId xmlns:a16="http://schemas.microsoft.com/office/drawing/2014/main" id="{68FE975A-A22B-E6D9-52D4-8EDC9AB8269C}"/>
                </a:ext>
              </a:extLst>
            </p:cNvPr>
            <p:cNvSpPr/>
            <p:nvPr/>
          </p:nvSpPr>
          <p:spPr>
            <a:xfrm rot="8100000">
              <a:off x="846989" y="1401020"/>
              <a:ext cx="877416" cy="877416"/>
            </a:xfrm>
            <a:prstGeom prst="teardrop">
              <a:avLst>
                <a:gd name="adj" fmla="val 100000"/>
              </a:avLst>
            </a:prstGeom>
            <a:solidFill>
              <a:schemeClr val="accent1"/>
            </a:solidFill>
            <a:ln>
              <a:noFill/>
            </a:ln>
          </p:spPr>
          <p:txBody>
            <a:bodyPr wrap="square" lIns="91425" tIns="45700" rIns="91425" bIns="45700" anchor="ctr" anchorCtr="0">
              <a:noAutofit/>
            </a:bodyPr>
            <a:lstStyle/>
            <a:p>
              <a:pPr marL="0" marR="0" lvl="0" indent="0" algn="ctr" rtl="0">
                <a:spcBef>
                  <a:spcPts val="0"/>
                </a:spcBef>
                <a:buNone/>
              </a:pPr>
              <a:endParaRPr sz="1100">
                <a:solidFill>
                  <a:srgbClr val="3F3F3F"/>
                </a:solidFill>
                <a:ea typeface="Questrial"/>
                <a:cs typeface="Questrial"/>
                <a:sym typeface="Questrial"/>
              </a:endParaRPr>
            </a:p>
          </p:txBody>
        </p:sp>
        <p:sp>
          <p:nvSpPr>
            <p:cNvPr id="20" name="Shape 5442">
              <a:extLst>
                <a:ext uri="{FF2B5EF4-FFF2-40B4-BE49-F238E27FC236}">
                  <a16:creationId xmlns:a16="http://schemas.microsoft.com/office/drawing/2014/main" id="{F6448016-B72A-342A-02A4-305D2F1391FD}"/>
                </a:ext>
              </a:extLst>
            </p:cNvPr>
            <p:cNvSpPr/>
            <p:nvPr/>
          </p:nvSpPr>
          <p:spPr>
            <a:xfrm>
              <a:off x="981457" y="1537517"/>
              <a:ext cx="608477" cy="608479"/>
            </a:xfrm>
            <a:prstGeom prst="ellipse">
              <a:avLst/>
            </a:prstGeom>
            <a:solidFill>
              <a:schemeClr val="lt1"/>
            </a:solidFill>
            <a:ln>
              <a:noFill/>
            </a:ln>
          </p:spPr>
          <p:txBody>
            <a:bodyPr wrap="square" lIns="0" tIns="0" rIns="0" bIns="0" anchor="ctr" anchorCtr="0">
              <a:noAutofit/>
            </a:bodyPr>
            <a:lstStyle/>
            <a:p>
              <a:pPr marL="0" marR="0" lvl="0" indent="0" algn="ctr" rtl="0">
                <a:spcBef>
                  <a:spcPts val="0"/>
                </a:spcBef>
                <a:buSzPct val="25000"/>
                <a:buNone/>
              </a:pPr>
              <a:r>
                <a:rPr lang="en-GB" sz="800" b="1">
                  <a:solidFill>
                    <a:srgbClr val="3F3F3F"/>
                  </a:solidFill>
                  <a:ea typeface="Questrial"/>
                  <a:cs typeface="Questrial"/>
                  <a:sym typeface="Questrial"/>
                </a:rPr>
                <a:t>20-50%</a:t>
              </a:r>
            </a:p>
          </p:txBody>
        </p:sp>
      </p:grpSp>
      <p:grpSp>
        <p:nvGrpSpPr>
          <p:cNvPr id="21" name="Shape 5443">
            <a:extLst>
              <a:ext uri="{FF2B5EF4-FFF2-40B4-BE49-F238E27FC236}">
                <a16:creationId xmlns:a16="http://schemas.microsoft.com/office/drawing/2014/main" id="{36F57F18-E52E-9964-35DA-04062FDB5FE5}"/>
              </a:ext>
            </a:extLst>
          </p:cNvPr>
          <p:cNvGrpSpPr/>
          <p:nvPr/>
        </p:nvGrpSpPr>
        <p:grpSpPr>
          <a:xfrm>
            <a:off x="7337276" y="1857039"/>
            <a:ext cx="1111569" cy="1111561"/>
            <a:chOff x="665270" y="1219301"/>
            <a:chExt cx="1240854" cy="1240854"/>
          </a:xfrm>
        </p:grpSpPr>
        <p:sp>
          <p:nvSpPr>
            <p:cNvPr id="22" name="Shape 5444">
              <a:extLst>
                <a:ext uri="{FF2B5EF4-FFF2-40B4-BE49-F238E27FC236}">
                  <a16:creationId xmlns:a16="http://schemas.microsoft.com/office/drawing/2014/main" id="{30B89FF8-3CBA-FAED-0B3C-EDC80EB6CF55}"/>
                </a:ext>
              </a:extLst>
            </p:cNvPr>
            <p:cNvSpPr/>
            <p:nvPr/>
          </p:nvSpPr>
          <p:spPr>
            <a:xfrm rot="8100000">
              <a:off x="846989" y="1401020"/>
              <a:ext cx="877416" cy="877416"/>
            </a:xfrm>
            <a:prstGeom prst="teardrop">
              <a:avLst>
                <a:gd name="adj" fmla="val 100000"/>
              </a:avLst>
            </a:prstGeom>
            <a:solidFill>
              <a:schemeClr val="accent2"/>
            </a:solidFill>
            <a:ln>
              <a:noFill/>
            </a:ln>
          </p:spPr>
          <p:txBody>
            <a:bodyPr wrap="square" lIns="91425" tIns="45700" rIns="91425" bIns="45700" anchor="ctr" anchorCtr="0">
              <a:noAutofit/>
            </a:bodyPr>
            <a:lstStyle/>
            <a:p>
              <a:pPr marL="0" marR="0" lvl="0" indent="0" algn="ctr" rtl="0">
                <a:spcBef>
                  <a:spcPts val="0"/>
                </a:spcBef>
                <a:buNone/>
              </a:pPr>
              <a:endParaRPr sz="1100">
                <a:solidFill>
                  <a:srgbClr val="3F3F3F"/>
                </a:solidFill>
                <a:ea typeface="Questrial"/>
                <a:cs typeface="Questrial"/>
                <a:sym typeface="Questrial"/>
              </a:endParaRPr>
            </a:p>
          </p:txBody>
        </p:sp>
        <p:sp>
          <p:nvSpPr>
            <p:cNvPr id="23" name="Shape 5445">
              <a:extLst>
                <a:ext uri="{FF2B5EF4-FFF2-40B4-BE49-F238E27FC236}">
                  <a16:creationId xmlns:a16="http://schemas.microsoft.com/office/drawing/2014/main" id="{9103AC77-ECC6-5F78-576D-6EFEC70084DC}"/>
                </a:ext>
              </a:extLst>
            </p:cNvPr>
            <p:cNvSpPr/>
            <p:nvPr/>
          </p:nvSpPr>
          <p:spPr>
            <a:xfrm>
              <a:off x="981458" y="1537516"/>
              <a:ext cx="608478" cy="608478"/>
            </a:xfrm>
            <a:prstGeom prst="ellipse">
              <a:avLst/>
            </a:prstGeom>
            <a:solidFill>
              <a:schemeClr val="lt1"/>
            </a:solidFill>
            <a:ln>
              <a:noFill/>
            </a:ln>
          </p:spPr>
          <p:txBody>
            <a:bodyPr wrap="square" lIns="0" tIns="0" rIns="0" bIns="0" anchor="ctr" anchorCtr="0">
              <a:noAutofit/>
            </a:bodyPr>
            <a:lstStyle/>
            <a:p>
              <a:pPr marL="0" marR="0" lvl="0" indent="0" algn="ctr" rtl="0">
                <a:spcBef>
                  <a:spcPts val="0"/>
                </a:spcBef>
                <a:buSzPct val="25000"/>
                <a:buNone/>
              </a:pPr>
              <a:r>
                <a:rPr lang="en-GB" sz="1000" b="1">
                  <a:solidFill>
                    <a:srgbClr val="3F3F3F"/>
                  </a:solidFill>
                  <a:ea typeface="Questrial"/>
                  <a:cs typeface="Questrial"/>
                  <a:sym typeface="Questrial"/>
                </a:rPr>
                <a:t>30%</a:t>
              </a:r>
            </a:p>
          </p:txBody>
        </p:sp>
      </p:grpSp>
      <p:grpSp>
        <p:nvGrpSpPr>
          <p:cNvPr id="24" name="Shape 5446">
            <a:extLst>
              <a:ext uri="{FF2B5EF4-FFF2-40B4-BE49-F238E27FC236}">
                <a16:creationId xmlns:a16="http://schemas.microsoft.com/office/drawing/2014/main" id="{F18BDE56-0D51-FBC4-CD59-BCB40F81ADBD}"/>
              </a:ext>
            </a:extLst>
          </p:cNvPr>
          <p:cNvGrpSpPr/>
          <p:nvPr/>
        </p:nvGrpSpPr>
        <p:grpSpPr>
          <a:xfrm>
            <a:off x="9506340" y="1767835"/>
            <a:ext cx="1111569" cy="1111561"/>
            <a:chOff x="665270" y="1219301"/>
            <a:chExt cx="1240854" cy="1240854"/>
          </a:xfrm>
        </p:grpSpPr>
        <p:sp>
          <p:nvSpPr>
            <p:cNvPr id="25" name="Shape 5447">
              <a:extLst>
                <a:ext uri="{FF2B5EF4-FFF2-40B4-BE49-F238E27FC236}">
                  <a16:creationId xmlns:a16="http://schemas.microsoft.com/office/drawing/2014/main" id="{19FAEF33-3694-A674-E3EF-B1C5BF1D7F59}"/>
                </a:ext>
              </a:extLst>
            </p:cNvPr>
            <p:cNvSpPr/>
            <p:nvPr/>
          </p:nvSpPr>
          <p:spPr>
            <a:xfrm rot="8100000">
              <a:off x="846989" y="1401020"/>
              <a:ext cx="877416" cy="877416"/>
            </a:xfrm>
            <a:prstGeom prst="teardrop">
              <a:avLst>
                <a:gd name="adj" fmla="val 100000"/>
              </a:avLst>
            </a:prstGeom>
            <a:solidFill>
              <a:schemeClr val="accent3"/>
            </a:solidFill>
            <a:ln>
              <a:noFill/>
            </a:ln>
          </p:spPr>
          <p:txBody>
            <a:bodyPr wrap="square" lIns="91425" tIns="45700" rIns="91425" bIns="45700" anchor="ctr" anchorCtr="0">
              <a:noAutofit/>
            </a:bodyPr>
            <a:lstStyle/>
            <a:p>
              <a:pPr marL="0" marR="0" lvl="0" indent="0" algn="ctr" rtl="0">
                <a:spcBef>
                  <a:spcPts val="0"/>
                </a:spcBef>
                <a:buNone/>
              </a:pPr>
              <a:endParaRPr sz="1100">
                <a:solidFill>
                  <a:srgbClr val="3F3F3F"/>
                </a:solidFill>
                <a:ea typeface="Questrial"/>
                <a:cs typeface="Questrial"/>
                <a:sym typeface="Questrial"/>
              </a:endParaRPr>
            </a:p>
          </p:txBody>
        </p:sp>
        <p:sp>
          <p:nvSpPr>
            <p:cNvPr id="26" name="Shape 5448">
              <a:extLst>
                <a:ext uri="{FF2B5EF4-FFF2-40B4-BE49-F238E27FC236}">
                  <a16:creationId xmlns:a16="http://schemas.microsoft.com/office/drawing/2014/main" id="{D6119B6C-B9D1-5924-2E79-87CECC14BC15}"/>
                </a:ext>
              </a:extLst>
            </p:cNvPr>
            <p:cNvSpPr/>
            <p:nvPr/>
          </p:nvSpPr>
          <p:spPr>
            <a:xfrm>
              <a:off x="981458" y="1537516"/>
              <a:ext cx="608478" cy="608478"/>
            </a:xfrm>
            <a:prstGeom prst="ellipse">
              <a:avLst/>
            </a:prstGeom>
            <a:solidFill>
              <a:schemeClr val="lt1"/>
            </a:solidFill>
            <a:ln>
              <a:noFill/>
            </a:ln>
          </p:spPr>
          <p:txBody>
            <a:bodyPr wrap="square" lIns="0" tIns="0" rIns="0" bIns="0" anchor="ctr" anchorCtr="0">
              <a:noAutofit/>
            </a:bodyPr>
            <a:lstStyle/>
            <a:p>
              <a:pPr marL="0" marR="0" lvl="0" indent="0" algn="ctr" rtl="0">
                <a:spcBef>
                  <a:spcPts val="0"/>
                </a:spcBef>
                <a:buSzPct val="25000"/>
                <a:buNone/>
              </a:pPr>
              <a:r>
                <a:rPr lang="en-GB" sz="1000" b="1">
                  <a:solidFill>
                    <a:srgbClr val="3F3F3F"/>
                  </a:solidFill>
                  <a:ea typeface="Questrial"/>
                  <a:cs typeface="Questrial"/>
                  <a:sym typeface="Questrial"/>
                </a:rPr>
                <a:t>8.3%</a:t>
              </a:r>
            </a:p>
          </p:txBody>
        </p:sp>
      </p:grpSp>
      <p:sp>
        <p:nvSpPr>
          <p:cNvPr id="27" name="Shape 5436">
            <a:extLst>
              <a:ext uri="{FF2B5EF4-FFF2-40B4-BE49-F238E27FC236}">
                <a16:creationId xmlns:a16="http://schemas.microsoft.com/office/drawing/2014/main" id="{149A795B-ADAA-B144-B8F3-61CF8DB831A7}"/>
              </a:ext>
            </a:extLst>
          </p:cNvPr>
          <p:cNvSpPr txBox="1"/>
          <p:nvPr/>
        </p:nvSpPr>
        <p:spPr>
          <a:xfrm>
            <a:off x="4655461" y="4341748"/>
            <a:ext cx="2235058" cy="1404900"/>
          </a:xfrm>
          <a:prstGeom prst="rect">
            <a:avLst/>
          </a:prstGeom>
          <a:noFill/>
          <a:ln>
            <a:noFill/>
          </a:ln>
        </p:spPr>
        <p:txBody>
          <a:bodyPr wrap="square" lIns="91425" tIns="45700" rIns="91425" bIns="45700" anchor="t" anchorCtr="0">
            <a:noAutofit/>
          </a:bodyPr>
          <a:lstStyle/>
          <a:p>
            <a:pPr marL="0" marR="0" lvl="0" indent="0" algn="ctr" rtl="0">
              <a:spcBef>
                <a:spcPts val="0"/>
              </a:spcBef>
              <a:buSzPct val="25000"/>
              <a:buNone/>
            </a:pPr>
            <a:r>
              <a:rPr lang="en-GB" b="1">
                <a:solidFill>
                  <a:schemeClr val="accent1"/>
                </a:solidFill>
                <a:ea typeface="Questrial"/>
                <a:cs typeface="Questrial"/>
                <a:sym typeface="Questrial"/>
              </a:rPr>
              <a:t>Water</a:t>
            </a:r>
          </a:p>
          <a:p>
            <a:pPr lvl="0" algn="ctr">
              <a:buSzPct val="25000"/>
            </a:pPr>
            <a:r>
              <a:rPr lang="en-US" sz="1100"/>
              <a:t>Global water use is estimated to increase by 20 to 50 percent above current levels by 2050, with the industrial and domestic sectors experiencing the most rapid growth.</a:t>
            </a:r>
            <a:endParaRPr lang="en-GB" sz="1100">
              <a:solidFill>
                <a:srgbClr val="595959"/>
              </a:solidFill>
              <a:ea typeface="Questrial"/>
              <a:cs typeface="Questrial"/>
              <a:sym typeface="Questrial"/>
            </a:endParaRPr>
          </a:p>
        </p:txBody>
      </p:sp>
      <p:sp>
        <p:nvSpPr>
          <p:cNvPr id="28" name="TextBox 27">
            <a:extLst>
              <a:ext uri="{FF2B5EF4-FFF2-40B4-BE49-F238E27FC236}">
                <a16:creationId xmlns:a16="http://schemas.microsoft.com/office/drawing/2014/main" id="{BBFC1919-D566-4BDF-769F-0B56D6595E73}"/>
              </a:ext>
            </a:extLst>
          </p:cNvPr>
          <p:cNvSpPr txBox="1"/>
          <p:nvPr/>
        </p:nvSpPr>
        <p:spPr>
          <a:xfrm>
            <a:off x="492490" y="1149689"/>
            <a:ext cx="4011791" cy="2616101"/>
          </a:xfrm>
          <a:prstGeom prst="rect">
            <a:avLst/>
          </a:prstGeom>
          <a:noFill/>
        </p:spPr>
        <p:txBody>
          <a:bodyPr wrap="square" rtlCol="0">
            <a:spAutoFit/>
          </a:bodyPr>
          <a:lstStyle/>
          <a:p>
            <a:pPr algn="l"/>
            <a:endParaRPr lang="en-US" sz="2800" b="0" i="0" u="none" strike="noStrike" baseline="0" dirty="0">
              <a:solidFill>
                <a:srgbClr val="000000"/>
              </a:solidFill>
            </a:endParaRPr>
          </a:p>
          <a:p>
            <a:r>
              <a:rPr lang="en-GB" sz="2800" b="0" i="0" u="none" strike="noStrike" baseline="0" dirty="0">
                <a:solidFill>
                  <a:srgbClr val="000000"/>
                </a:solidFill>
              </a:rPr>
              <a:t> </a:t>
            </a:r>
            <a:r>
              <a:rPr lang="en-GB" sz="1800" b="0" i="0" u="none" strike="noStrike" baseline="0" dirty="0">
                <a:solidFill>
                  <a:srgbClr val="000000"/>
                </a:solidFill>
              </a:rPr>
              <a:t>By 2050, the global population is expected to grow by 2 billion, accompanied by rising life expectancy, urbanization, and increasing income levels.</a:t>
            </a:r>
          </a:p>
          <a:p>
            <a:pPr marL="285750" indent="-285750">
              <a:buFont typeface="Wingdings" panose="05000000000000000000" pitchFamily="2" charset="2"/>
              <a:buChar char="§"/>
            </a:pPr>
            <a:r>
              <a:rPr lang="en-US" dirty="0"/>
              <a:t>Increase food demand</a:t>
            </a:r>
          </a:p>
          <a:p>
            <a:pPr marL="285750" indent="-285750">
              <a:buFont typeface="Wingdings" panose="05000000000000000000" pitchFamily="2" charset="2"/>
              <a:buChar char="§"/>
            </a:pPr>
            <a:r>
              <a:rPr lang="en-US" dirty="0"/>
              <a:t>Change in consumption patterns</a:t>
            </a:r>
          </a:p>
        </p:txBody>
      </p:sp>
    </p:spTree>
    <p:extLst>
      <p:ext uri="{BB962C8B-B14F-4D97-AF65-F5344CB8AC3E}">
        <p14:creationId xmlns:p14="http://schemas.microsoft.com/office/powerpoint/2010/main" val="446936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2" presetClass="entr" presetSubtype="4" fill="hold" nodeType="withEffect">
                                  <p:stCondLst>
                                    <p:cond delay="0"/>
                                  </p:stCondLst>
                                  <p:childTnLst>
                                    <p:set>
                                      <p:cBhvr>
                                        <p:cTn id="8" dur="1" fill="hold">
                                          <p:stCondLst>
                                            <p:cond delay="0"/>
                                          </p:stCondLst>
                                        </p:cTn>
                                        <p:tgtEl>
                                          <p:spTgt spid="18"/>
                                        </p:tgtEl>
                                        <p:attrNameLst>
                                          <p:attrName>style.visibility</p:attrName>
                                        </p:attrNameLst>
                                      </p:cBhvr>
                                      <p:to>
                                        <p:strVal val="visible"/>
                                      </p:to>
                                    </p:set>
                                    <p:anim calcmode="lin" valueType="num">
                                      <p:cBhvr additive="base">
                                        <p:cTn id="9" dur="500" fill="hold"/>
                                        <p:tgtEl>
                                          <p:spTgt spid="18"/>
                                        </p:tgtEl>
                                        <p:attrNameLst>
                                          <p:attrName>ppt_x</p:attrName>
                                        </p:attrNameLst>
                                      </p:cBhvr>
                                      <p:tavLst>
                                        <p:tav tm="0">
                                          <p:val>
                                            <p:strVal val="#ppt_x"/>
                                          </p:val>
                                        </p:tav>
                                        <p:tav tm="100000">
                                          <p:val>
                                            <p:strVal val="#ppt_x"/>
                                          </p:val>
                                        </p:tav>
                                      </p:tavLst>
                                    </p:anim>
                                    <p:anim calcmode="lin" valueType="num">
                                      <p:cBhvr additive="base">
                                        <p:cTn id="10" dur="500" fill="hold"/>
                                        <p:tgtEl>
                                          <p:spTgt spid="18"/>
                                        </p:tgtEl>
                                        <p:attrNameLst>
                                          <p:attrName>ppt_y</p:attrName>
                                        </p:attrNameLst>
                                      </p:cBhvr>
                                      <p:tavLst>
                                        <p:tav tm="0">
                                          <p:val>
                                            <p:strVal val="1+#ppt_h/2"/>
                                          </p:val>
                                        </p:tav>
                                        <p:tav tm="100000">
                                          <p:val>
                                            <p:strVal val="#ppt_y"/>
                                          </p:val>
                                        </p:tav>
                                      </p:tavLst>
                                    </p:anim>
                                  </p:childTnLst>
                                </p:cTn>
                              </p:par>
                              <p:par>
                                <p:cTn id="11" presetID="53" presetClass="entr" presetSubtype="16"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par>
                                <p:cTn id="16" presetID="2" presetClass="entr" presetSubtype="4" fill="hold" grpId="0" nodeType="withEffect">
                                  <p:stCondLst>
                                    <p:cond delay="0"/>
                                  </p:stCondLst>
                                  <p:childTnLst>
                                    <p:set>
                                      <p:cBhvr>
                                        <p:cTn id="17" dur="1" fill="hold">
                                          <p:stCondLst>
                                            <p:cond delay="0"/>
                                          </p:stCondLst>
                                        </p:cTn>
                                        <p:tgtEl>
                                          <p:spTgt spid="27"/>
                                        </p:tgtEl>
                                        <p:attrNameLst>
                                          <p:attrName>style.visibility</p:attrName>
                                        </p:attrNameLst>
                                      </p:cBhvr>
                                      <p:to>
                                        <p:strVal val="visible"/>
                                      </p:to>
                                    </p:set>
                                    <p:anim calcmode="lin" valueType="num">
                                      <p:cBhvr additive="base">
                                        <p:cTn id="18" dur="500" fill="hold"/>
                                        <p:tgtEl>
                                          <p:spTgt spid="27"/>
                                        </p:tgtEl>
                                        <p:attrNameLst>
                                          <p:attrName>ppt_x</p:attrName>
                                        </p:attrNameLst>
                                      </p:cBhvr>
                                      <p:tavLst>
                                        <p:tav tm="0">
                                          <p:val>
                                            <p:strVal val="#ppt_x"/>
                                          </p:val>
                                        </p:tav>
                                        <p:tav tm="100000">
                                          <p:val>
                                            <p:strVal val="#ppt_x"/>
                                          </p:val>
                                        </p:tav>
                                      </p:tavLst>
                                    </p:anim>
                                    <p:anim calcmode="lin" valueType="num">
                                      <p:cBhvr additive="base">
                                        <p:cTn id="19" dur="500" fill="hold"/>
                                        <p:tgtEl>
                                          <p:spTgt spid="27"/>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ppt_x"/>
                                          </p:val>
                                        </p:tav>
                                        <p:tav tm="100000">
                                          <p:val>
                                            <p:strVal val="#ppt_x"/>
                                          </p:val>
                                        </p:tav>
                                      </p:tavLst>
                                    </p:anim>
                                    <p:anim calcmode="lin" valueType="num">
                                      <p:cBhvr additive="base">
                                        <p:cTn id="23" dur="500" fill="hold"/>
                                        <p:tgtEl>
                                          <p:spTgt spid="21"/>
                                        </p:tgtEl>
                                        <p:attrNameLst>
                                          <p:attrName>ppt_y</p:attrName>
                                        </p:attrNameLst>
                                      </p:cBhvr>
                                      <p:tavLst>
                                        <p:tav tm="0">
                                          <p:val>
                                            <p:strVal val="1+#ppt_h/2"/>
                                          </p:val>
                                        </p:tav>
                                        <p:tav tm="100000">
                                          <p:val>
                                            <p:strVal val="#ppt_y"/>
                                          </p:val>
                                        </p:tav>
                                      </p:tavLst>
                                    </p:anim>
                                  </p:childTnLst>
                                </p:cTn>
                              </p:par>
                              <p:par>
                                <p:cTn id="24" presetID="53" presetClass="entr" presetSubtype="16" fill="hold" nodeType="with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p:cTn id="26" dur="500" fill="hold"/>
                                        <p:tgtEl>
                                          <p:spTgt spid="8"/>
                                        </p:tgtEl>
                                        <p:attrNameLst>
                                          <p:attrName>ppt_w</p:attrName>
                                        </p:attrNameLst>
                                      </p:cBhvr>
                                      <p:tavLst>
                                        <p:tav tm="0">
                                          <p:val>
                                            <p:fltVal val="0"/>
                                          </p:val>
                                        </p:tav>
                                        <p:tav tm="100000">
                                          <p:val>
                                            <p:strVal val="#ppt_w"/>
                                          </p:val>
                                        </p:tav>
                                      </p:tavLst>
                                    </p:anim>
                                    <p:anim calcmode="lin" valueType="num">
                                      <p:cBhvr>
                                        <p:cTn id="27" dur="500" fill="hold"/>
                                        <p:tgtEl>
                                          <p:spTgt spid="8"/>
                                        </p:tgtEl>
                                        <p:attrNameLst>
                                          <p:attrName>ppt_h</p:attrName>
                                        </p:attrNameLst>
                                      </p:cBhvr>
                                      <p:tavLst>
                                        <p:tav tm="0">
                                          <p:val>
                                            <p:fltVal val="0"/>
                                          </p:val>
                                        </p:tav>
                                        <p:tav tm="100000">
                                          <p:val>
                                            <p:strVal val="#ppt_h"/>
                                          </p:val>
                                        </p:tav>
                                      </p:tavLst>
                                    </p:anim>
                                    <p:animEffect transition="in" filter="fade">
                                      <p:cBhvr>
                                        <p:cTn id="28" dur="500"/>
                                        <p:tgtEl>
                                          <p:spTgt spid="8"/>
                                        </p:tgtEl>
                                      </p:cBhvr>
                                    </p:animEffect>
                                  </p:childTnLst>
                                </p:cTn>
                              </p:par>
                              <p:par>
                                <p:cTn id="29" presetID="2" presetClass="entr" presetSubtype="4"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ppt_x"/>
                                          </p:val>
                                        </p:tav>
                                        <p:tav tm="100000">
                                          <p:val>
                                            <p:strVal val="#ppt_x"/>
                                          </p:val>
                                        </p:tav>
                                      </p:tavLst>
                                    </p:anim>
                                    <p:anim calcmode="lin" valueType="num">
                                      <p:cBhvr additive="base">
                                        <p:cTn id="32" dur="500" fill="hold"/>
                                        <p:tgtEl>
                                          <p:spTgt spid="16"/>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24"/>
                                        </p:tgtEl>
                                        <p:attrNameLst>
                                          <p:attrName>style.visibility</p:attrName>
                                        </p:attrNameLst>
                                      </p:cBhvr>
                                      <p:to>
                                        <p:strVal val="visible"/>
                                      </p:to>
                                    </p:set>
                                    <p:anim calcmode="lin" valueType="num">
                                      <p:cBhvr additive="base">
                                        <p:cTn id="35" dur="500" fill="hold"/>
                                        <p:tgtEl>
                                          <p:spTgt spid="24"/>
                                        </p:tgtEl>
                                        <p:attrNameLst>
                                          <p:attrName>ppt_x</p:attrName>
                                        </p:attrNameLst>
                                      </p:cBhvr>
                                      <p:tavLst>
                                        <p:tav tm="0">
                                          <p:val>
                                            <p:strVal val="#ppt_x"/>
                                          </p:val>
                                        </p:tav>
                                        <p:tav tm="100000">
                                          <p:val>
                                            <p:strVal val="#ppt_x"/>
                                          </p:val>
                                        </p:tav>
                                      </p:tavLst>
                                    </p:anim>
                                    <p:anim calcmode="lin" valueType="num">
                                      <p:cBhvr additive="base">
                                        <p:cTn id="36" dur="500" fill="hold"/>
                                        <p:tgtEl>
                                          <p:spTgt spid="24"/>
                                        </p:tgtEl>
                                        <p:attrNameLst>
                                          <p:attrName>ppt_y</p:attrName>
                                        </p:attrNameLst>
                                      </p:cBhvr>
                                      <p:tavLst>
                                        <p:tav tm="0">
                                          <p:val>
                                            <p:strVal val="1+#ppt_h/2"/>
                                          </p:val>
                                        </p:tav>
                                        <p:tav tm="100000">
                                          <p:val>
                                            <p:strVal val="#ppt_y"/>
                                          </p:val>
                                        </p:tav>
                                      </p:tavLst>
                                    </p:anim>
                                  </p:childTnLst>
                                </p:cTn>
                              </p:par>
                              <p:par>
                                <p:cTn id="37" presetID="53" presetClass="entr" presetSubtype="16" fill="hold" nodeType="with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p:cTn id="39" dur="500" fill="hold"/>
                                        <p:tgtEl>
                                          <p:spTgt spid="12"/>
                                        </p:tgtEl>
                                        <p:attrNameLst>
                                          <p:attrName>ppt_w</p:attrName>
                                        </p:attrNameLst>
                                      </p:cBhvr>
                                      <p:tavLst>
                                        <p:tav tm="0">
                                          <p:val>
                                            <p:fltVal val="0"/>
                                          </p:val>
                                        </p:tav>
                                        <p:tav tm="100000">
                                          <p:val>
                                            <p:strVal val="#ppt_w"/>
                                          </p:val>
                                        </p:tav>
                                      </p:tavLst>
                                    </p:anim>
                                    <p:anim calcmode="lin" valueType="num">
                                      <p:cBhvr>
                                        <p:cTn id="40" dur="500" fill="hold"/>
                                        <p:tgtEl>
                                          <p:spTgt spid="12"/>
                                        </p:tgtEl>
                                        <p:attrNameLst>
                                          <p:attrName>ppt_h</p:attrName>
                                        </p:attrNameLst>
                                      </p:cBhvr>
                                      <p:tavLst>
                                        <p:tav tm="0">
                                          <p:val>
                                            <p:fltVal val="0"/>
                                          </p:val>
                                        </p:tav>
                                        <p:tav tm="100000">
                                          <p:val>
                                            <p:strVal val="#ppt_h"/>
                                          </p:val>
                                        </p:tav>
                                      </p:tavLst>
                                    </p:anim>
                                    <p:animEffect transition="in" filter="fade">
                                      <p:cBhvr>
                                        <p:cTn id="41" dur="500"/>
                                        <p:tgtEl>
                                          <p:spTgt spid="12"/>
                                        </p:tgtEl>
                                      </p:cBhvr>
                                    </p:animEffect>
                                  </p:childTnLst>
                                </p:cTn>
                              </p:par>
                              <p:par>
                                <p:cTn id="42" presetID="2" presetClass="entr" presetSubtype="4" fill="hold" grpId="0" nodeType="withEffect">
                                  <p:stCondLst>
                                    <p:cond delay="0"/>
                                  </p:stCondLst>
                                  <p:childTnLst>
                                    <p:set>
                                      <p:cBhvr>
                                        <p:cTn id="43" dur="1" fill="hold">
                                          <p:stCondLst>
                                            <p:cond delay="0"/>
                                          </p:stCondLst>
                                        </p:cTn>
                                        <p:tgtEl>
                                          <p:spTgt spid="17"/>
                                        </p:tgtEl>
                                        <p:attrNameLst>
                                          <p:attrName>style.visibility</p:attrName>
                                        </p:attrNameLst>
                                      </p:cBhvr>
                                      <p:to>
                                        <p:strVal val="visible"/>
                                      </p:to>
                                    </p:set>
                                    <p:anim calcmode="lin" valueType="num">
                                      <p:cBhvr additive="base">
                                        <p:cTn id="44" dur="500" fill="hold"/>
                                        <p:tgtEl>
                                          <p:spTgt spid="17"/>
                                        </p:tgtEl>
                                        <p:attrNameLst>
                                          <p:attrName>ppt_x</p:attrName>
                                        </p:attrNameLst>
                                      </p:cBhvr>
                                      <p:tavLst>
                                        <p:tav tm="0">
                                          <p:val>
                                            <p:strVal val="#ppt_x"/>
                                          </p:val>
                                        </p:tav>
                                        <p:tav tm="100000">
                                          <p:val>
                                            <p:strVal val="#ppt_x"/>
                                          </p:val>
                                        </p:tav>
                                      </p:tavLst>
                                    </p:anim>
                                    <p:anim calcmode="lin" valueType="num">
                                      <p:cBhvr additive="base">
                                        <p:cTn id="45"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27" grpId="0"/>
      <p:bldP spid="2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86861C-A35E-F659-1178-2BC9F587DDE9}"/>
              </a:ext>
            </a:extLst>
          </p:cNvPr>
          <p:cNvSpPr>
            <a:spLocks noGrp="1"/>
          </p:cNvSpPr>
          <p:nvPr>
            <p:ph type="title"/>
          </p:nvPr>
        </p:nvSpPr>
        <p:spPr/>
        <p:txBody>
          <a:bodyPr/>
          <a:lstStyle/>
          <a:p>
            <a:r>
              <a:rPr lang="en-US" noProof="0"/>
              <a:t>CLARUS </a:t>
            </a:r>
            <a:r>
              <a:rPr lang="en-US"/>
              <a:t>project</a:t>
            </a:r>
            <a:r>
              <a:rPr lang="en-US" noProof="0"/>
              <a:t> </a:t>
            </a:r>
          </a:p>
        </p:txBody>
      </p:sp>
      <p:sp>
        <p:nvSpPr>
          <p:cNvPr id="3" name="Content Placeholder 2">
            <a:extLst>
              <a:ext uri="{FF2B5EF4-FFF2-40B4-BE49-F238E27FC236}">
                <a16:creationId xmlns:a16="http://schemas.microsoft.com/office/drawing/2014/main" id="{A3DA3787-DE8F-704B-49BB-03C918AC125E}"/>
              </a:ext>
            </a:extLst>
          </p:cNvPr>
          <p:cNvSpPr>
            <a:spLocks noGrp="1"/>
          </p:cNvSpPr>
          <p:nvPr>
            <p:ph idx="1"/>
          </p:nvPr>
        </p:nvSpPr>
        <p:spPr>
          <a:xfrm>
            <a:off x="838200" y="3429000"/>
            <a:ext cx="10324381" cy="2755001"/>
          </a:xfrm>
        </p:spPr>
        <p:txBody>
          <a:bodyPr>
            <a:normAutofit/>
          </a:bodyPr>
          <a:lstStyle/>
          <a:p>
            <a:pPr marL="0" indent="0">
              <a:buNone/>
            </a:pPr>
            <a:r>
              <a:rPr lang="en-US" noProof="0"/>
              <a:t>The </a:t>
            </a:r>
            <a:r>
              <a:rPr lang="en-US" i="1" noProof="0"/>
              <a:t>CLARUS project </a:t>
            </a:r>
            <a:r>
              <a:rPr lang="en-US" noProof="0"/>
              <a:t>aims to </a:t>
            </a:r>
            <a:r>
              <a:rPr lang="en-US" b="1" noProof="0"/>
              <a:t>optimize production and logistics resources</a:t>
            </a:r>
            <a:r>
              <a:rPr lang="en-US" noProof="0"/>
              <a:t>, addressing sustainability challenges in the </a:t>
            </a:r>
            <a:r>
              <a:rPr lang="en-US" b="1" noProof="0"/>
              <a:t>food sector </a:t>
            </a:r>
            <a:r>
              <a:rPr lang="en-US" noProof="0"/>
              <a:t>by connecting the sustainable paradigm with AI-based applications. The objective is to develop a platform for assessing resource consumption and traceability in food industry processes, with a focus on reducing energy and water consumption and optimizing logistics. </a:t>
            </a:r>
          </a:p>
        </p:txBody>
      </p:sp>
      <p:sp>
        <p:nvSpPr>
          <p:cNvPr id="6" name="TextBox 5">
            <a:extLst>
              <a:ext uri="{FF2B5EF4-FFF2-40B4-BE49-F238E27FC236}">
                <a16:creationId xmlns:a16="http://schemas.microsoft.com/office/drawing/2014/main" id="{866F9762-1E18-A715-EDE2-36EB6B44362E}"/>
              </a:ext>
            </a:extLst>
          </p:cNvPr>
          <p:cNvSpPr txBox="1"/>
          <p:nvPr/>
        </p:nvSpPr>
        <p:spPr>
          <a:xfrm>
            <a:off x="838200" y="1528643"/>
            <a:ext cx="10134600" cy="1200329"/>
          </a:xfrm>
          <a:prstGeom prst="rect">
            <a:avLst/>
          </a:prstGeom>
          <a:noFill/>
        </p:spPr>
        <p:txBody>
          <a:bodyPr wrap="square">
            <a:spAutoFit/>
          </a:bodyPr>
          <a:lstStyle/>
          <a:p>
            <a:r>
              <a:rPr lang="en-GB" sz="2400"/>
              <a:t>Due to its high consumption of natural resources, food industry represents one of the main sectors requiring a long-term vision to manage sustainability. </a:t>
            </a:r>
          </a:p>
        </p:txBody>
      </p:sp>
      <p:sp>
        <p:nvSpPr>
          <p:cNvPr id="7" name="TextBox 6">
            <a:extLst>
              <a:ext uri="{FF2B5EF4-FFF2-40B4-BE49-F238E27FC236}">
                <a16:creationId xmlns:a16="http://schemas.microsoft.com/office/drawing/2014/main" id="{534A407B-1204-DF41-E142-D814DB2AECC5}"/>
              </a:ext>
            </a:extLst>
          </p:cNvPr>
          <p:cNvSpPr txBox="1"/>
          <p:nvPr/>
        </p:nvSpPr>
        <p:spPr>
          <a:xfrm>
            <a:off x="1898250" y="2854206"/>
            <a:ext cx="2650602" cy="369332"/>
          </a:xfrm>
          <a:prstGeom prst="rect">
            <a:avLst/>
          </a:prstGeom>
          <a:noFill/>
        </p:spPr>
        <p:txBody>
          <a:bodyPr wrap="square" rtlCol="0">
            <a:spAutoFit/>
          </a:bodyPr>
          <a:lstStyle/>
          <a:p>
            <a:r>
              <a:rPr lang="en-US" b="1" i="1">
                <a:solidFill>
                  <a:srgbClr val="8BA560"/>
                </a:solidFill>
              </a:rPr>
              <a:t>GREEN TRANSITION</a:t>
            </a:r>
          </a:p>
        </p:txBody>
      </p:sp>
      <p:sp>
        <p:nvSpPr>
          <p:cNvPr id="8" name="TextBox 7">
            <a:extLst>
              <a:ext uri="{FF2B5EF4-FFF2-40B4-BE49-F238E27FC236}">
                <a16:creationId xmlns:a16="http://schemas.microsoft.com/office/drawing/2014/main" id="{9456A6C5-B92F-9253-AE94-F4C65CFB89C4}"/>
              </a:ext>
            </a:extLst>
          </p:cNvPr>
          <p:cNvSpPr txBox="1"/>
          <p:nvPr/>
        </p:nvSpPr>
        <p:spPr>
          <a:xfrm>
            <a:off x="5752618" y="2854206"/>
            <a:ext cx="3483978" cy="369332"/>
          </a:xfrm>
          <a:prstGeom prst="rect">
            <a:avLst/>
          </a:prstGeom>
          <a:noFill/>
        </p:spPr>
        <p:txBody>
          <a:bodyPr wrap="square" rtlCol="0">
            <a:spAutoFit/>
          </a:bodyPr>
          <a:lstStyle/>
          <a:p>
            <a:r>
              <a:rPr lang="en-US"/>
              <a:t>	</a:t>
            </a:r>
            <a:r>
              <a:rPr lang="en-US" b="1" i="1">
                <a:solidFill>
                  <a:srgbClr val="03AEA3"/>
                </a:solidFill>
              </a:rPr>
              <a:t>DIGITAL TRANSITION</a:t>
            </a:r>
          </a:p>
        </p:txBody>
      </p:sp>
      <p:sp>
        <p:nvSpPr>
          <p:cNvPr id="9" name="TextBox 8">
            <a:extLst>
              <a:ext uri="{FF2B5EF4-FFF2-40B4-BE49-F238E27FC236}">
                <a16:creationId xmlns:a16="http://schemas.microsoft.com/office/drawing/2014/main" id="{F07ED8B4-0E05-812C-2CC7-E89538D9D1D8}"/>
              </a:ext>
            </a:extLst>
          </p:cNvPr>
          <p:cNvSpPr txBox="1"/>
          <p:nvPr/>
        </p:nvSpPr>
        <p:spPr>
          <a:xfrm>
            <a:off x="5398506" y="2854206"/>
            <a:ext cx="601884" cy="369332"/>
          </a:xfrm>
          <a:prstGeom prst="rect">
            <a:avLst/>
          </a:prstGeom>
          <a:noFill/>
        </p:spPr>
        <p:txBody>
          <a:bodyPr wrap="square" rtlCol="0">
            <a:spAutoFit/>
          </a:bodyPr>
          <a:lstStyle/>
          <a:p>
            <a:r>
              <a:rPr lang="en-US" b="1"/>
              <a:t>+</a:t>
            </a:r>
          </a:p>
        </p:txBody>
      </p:sp>
    </p:spTree>
    <p:extLst>
      <p:ext uri="{BB962C8B-B14F-4D97-AF65-F5344CB8AC3E}">
        <p14:creationId xmlns:p14="http://schemas.microsoft.com/office/powerpoint/2010/main" val="19748751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4375B-5571-8296-5EC3-23BF311A4C7A}"/>
              </a:ext>
            </a:extLst>
          </p:cNvPr>
          <p:cNvSpPr>
            <a:spLocks noGrp="1"/>
          </p:cNvSpPr>
          <p:nvPr>
            <p:ph type="title"/>
          </p:nvPr>
        </p:nvSpPr>
        <p:spPr/>
        <p:txBody>
          <a:bodyPr/>
          <a:lstStyle/>
          <a:p>
            <a:r>
              <a:rPr lang="es-ES" err="1"/>
              <a:t>Primary</a:t>
            </a:r>
            <a:r>
              <a:rPr lang="es-ES"/>
              <a:t> </a:t>
            </a:r>
            <a:r>
              <a:rPr lang="es-ES" err="1"/>
              <a:t>Food</a:t>
            </a:r>
            <a:r>
              <a:rPr lang="es-ES"/>
              <a:t> Processing </a:t>
            </a:r>
            <a:r>
              <a:rPr lang="es-ES" err="1"/>
              <a:t>Pilot</a:t>
            </a:r>
            <a:endParaRPr lang="en-US"/>
          </a:p>
        </p:txBody>
      </p:sp>
      <p:grpSp>
        <p:nvGrpSpPr>
          <p:cNvPr id="3" name="Group 2">
            <a:extLst>
              <a:ext uri="{FF2B5EF4-FFF2-40B4-BE49-F238E27FC236}">
                <a16:creationId xmlns:a16="http://schemas.microsoft.com/office/drawing/2014/main" id="{9D3884B3-3CC9-00A5-64DE-AFBA62E487A7}"/>
              </a:ext>
            </a:extLst>
          </p:cNvPr>
          <p:cNvGrpSpPr/>
          <p:nvPr/>
        </p:nvGrpSpPr>
        <p:grpSpPr>
          <a:xfrm>
            <a:off x="1858667" y="1904763"/>
            <a:ext cx="8573807" cy="3862191"/>
            <a:chOff x="1858667" y="1904764"/>
            <a:chExt cx="8005315" cy="3510272"/>
          </a:xfrm>
        </p:grpSpPr>
        <p:sp>
          <p:nvSpPr>
            <p:cNvPr id="72" name="Rectangle: Rounded Corners 71">
              <a:extLst>
                <a:ext uri="{FF2B5EF4-FFF2-40B4-BE49-F238E27FC236}">
                  <a16:creationId xmlns:a16="http://schemas.microsoft.com/office/drawing/2014/main" id="{303BB214-97F8-9C4E-A40F-73FA5F6B634C}"/>
                </a:ext>
              </a:extLst>
            </p:cNvPr>
            <p:cNvSpPr/>
            <p:nvPr/>
          </p:nvSpPr>
          <p:spPr>
            <a:xfrm>
              <a:off x="8424101" y="4014652"/>
              <a:ext cx="1138462" cy="1400384"/>
            </a:xfrm>
            <a:prstGeom prst="roundRect">
              <a:avLst/>
            </a:prstGeom>
            <a:solidFill>
              <a:srgbClr val="91BA4F"/>
            </a:solidFill>
            <a:ln w="25400" cap="flat" cmpd="sng" algn="ctr">
              <a:solidFill>
                <a:srgbClr val="283730"/>
              </a:solidFill>
              <a:prstDash val="dash"/>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0F0F0"/>
                </a:solidFill>
                <a:effectLst/>
                <a:uLnTx/>
                <a:uFillTx/>
                <a:latin typeface="Corbel" panose="020B0503020204020204"/>
                <a:ea typeface="+mn-ea"/>
                <a:cs typeface="+mn-cs"/>
                <a:sym typeface="Arial"/>
              </a:endParaRPr>
            </a:p>
          </p:txBody>
        </p:sp>
        <p:sp>
          <p:nvSpPr>
            <p:cNvPr id="73" name="Rectangle: Rounded Corners 72">
              <a:extLst>
                <a:ext uri="{FF2B5EF4-FFF2-40B4-BE49-F238E27FC236}">
                  <a16:creationId xmlns:a16="http://schemas.microsoft.com/office/drawing/2014/main" id="{3583FE15-A71F-80E6-ACF3-EF26CEB945EC}"/>
                </a:ext>
              </a:extLst>
            </p:cNvPr>
            <p:cNvSpPr/>
            <p:nvPr/>
          </p:nvSpPr>
          <p:spPr>
            <a:xfrm>
              <a:off x="2019912" y="2952698"/>
              <a:ext cx="832349" cy="607415"/>
            </a:xfrm>
            <a:prstGeom prst="roundRect">
              <a:avLst/>
            </a:prstGeom>
            <a:solidFill>
              <a:srgbClr val="D9EAD3"/>
            </a:solidFill>
            <a:ln w="25400" cap="flat" cmpd="sng" algn="ctr">
              <a:solidFill>
                <a:srgbClr val="D9EAD3">
                  <a:shade val="1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0F0F0"/>
                </a:solidFill>
                <a:effectLst/>
                <a:uLnTx/>
                <a:uFillTx/>
                <a:latin typeface="Corbel" panose="020B0503020204020204"/>
                <a:ea typeface="+mn-ea"/>
                <a:cs typeface="+mn-cs"/>
                <a:sym typeface="Arial"/>
              </a:endParaRPr>
            </a:p>
          </p:txBody>
        </p:sp>
        <p:sp>
          <p:nvSpPr>
            <p:cNvPr id="75" name="Rectangle: Rounded Corners 74">
              <a:extLst>
                <a:ext uri="{FF2B5EF4-FFF2-40B4-BE49-F238E27FC236}">
                  <a16:creationId xmlns:a16="http://schemas.microsoft.com/office/drawing/2014/main" id="{812A76B4-453F-40B5-D47C-994982037EB6}"/>
                </a:ext>
              </a:extLst>
            </p:cNvPr>
            <p:cNvSpPr/>
            <p:nvPr/>
          </p:nvSpPr>
          <p:spPr>
            <a:xfrm>
              <a:off x="4393591" y="2315675"/>
              <a:ext cx="5470391" cy="1387348"/>
            </a:xfrm>
            <a:prstGeom prst="roundRect">
              <a:avLst/>
            </a:prstGeom>
            <a:solidFill>
              <a:srgbClr val="91BA4F"/>
            </a:solidFill>
            <a:ln w="25400" cap="flat" cmpd="sng" algn="ctr">
              <a:solidFill>
                <a:srgbClr val="283730">
                  <a:shade val="15000"/>
                </a:srgbClr>
              </a:solidFill>
              <a:prstDash val="dash"/>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0F0F0"/>
                </a:solidFill>
                <a:effectLst/>
                <a:uLnTx/>
                <a:uFillTx/>
                <a:latin typeface="Corbel" panose="020B0503020204020204"/>
                <a:ea typeface="+mn-ea"/>
                <a:cs typeface="+mn-cs"/>
                <a:sym typeface="Arial"/>
              </a:endParaRPr>
            </a:p>
          </p:txBody>
        </p:sp>
        <p:sp>
          <p:nvSpPr>
            <p:cNvPr id="76" name="Freccia a destra 9">
              <a:extLst>
                <a:ext uri="{FF2B5EF4-FFF2-40B4-BE49-F238E27FC236}">
                  <a16:creationId xmlns:a16="http://schemas.microsoft.com/office/drawing/2014/main" id="{808F9778-EA14-3C7A-7D9A-46270DD26E6F}"/>
                </a:ext>
              </a:extLst>
            </p:cNvPr>
            <p:cNvSpPr/>
            <p:nvPr/>
          </p:nvSpPr>
          <p:spPr>
            <a:xfrm>
              <a:off x="6267069" y="3165269"/>
              <a:ext cx="279678" cy="156721"/>
            </a:xfrm>
            <a:prstGeom prst="rightArrow">
              <a:avLst/>
            </a:prstGeom>
            <a:solidFill>
              <a:srgbClr val="283730"/>
            </a:solidFill>
            <a:ln w="25400" cap="flat" cmpd="sng" algn="ctr">
              <a:solidFill>
                <a:srgbClr val="283730">
                  <a:shade val="1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GB" sz="1000" b="0" i="0" u="none" strike="noStrike" kern="0" cap="none" spc="0" normalizeH="0" baseline="0" noProof="0">
                <a:ln>
                  <a:noFill/>
                </a:ln>
                <a:solidFill>
                  <a:srgbClr val="F0F0F0"/>
                </a:solidFill>
                <a:effectLst/>
                <a:uLnTx/>
                <a:uFillTx/>
                <a:latin typeface="Corbel" panose="020B0503020204020204"/>
                <a:ea typeface="+mn-ea"/>
                <a:cs typeface="+mn-cs"/>
                <a:sym typeface="Arial"/>
              </a:endParaRPr>
            </a:p>
          </p:txBody>
        </p:sp>
        <p:grpSp>
          <p:nvGrpSpPr>
            <p:cNvPr id="77" name="Gruppo 10">
              <a:extLst>
                <a:ext uri="{FF2B5EF4-FFF2-40B4-BE49-F238E27FC236}">
                  <a16:creationId xmlns:a16="http://schemas.microsoft.com/office/drawing/2014/main" id="{6ECBB2AA-A3EC-4212-C1B8-E5FAF90B6344}"/>
                </a:ext>
              </a:extLst>
            </p:cNvPr>
            <p:cNvGrpSpPr/>
            <p:nvPr/>
          </p:nvGrpSpPr>
          <p:grpSpPr>
            <a:xfrm>
              <a:off x="4847204" y="2675705"/>
              <a:ext cx="1354900" cy="912509"/>
              <a:chOff x="2643809" y="4786951"/>
              <a:chExt cx="2520890" cy="1657076"/>
            </a:xfrm>
          </p:grpSpPr>
          <p:pic>
            <p:nvPicPr>
              <p:cNvPr id="78" name="Immagine 38" descr="Immagine che contiene nero, oscurità&#10;&#10;Descrizione generata automaticamente">
                <a:extLst>
                  <a:ext uri="{FF2B5EF4-FFF2-40B4-BE49-F238E27FC236}">
                    <a16:creationId xmlns:a16="http://schemas.microsoft.com/office/drawing/2014/main" id="{9CD6BE1F-C69D-721D-F78F-456FF324F2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4097854" y="5311138"/>
                <a:ext cx="729681" cy="729681"/>
              </a:xfrm>
              <a:prstGeom prst="rect">
                <a:avLst/>
              </a:prstGeom>
            </p:spPr>
          </p:pic>
          <p:pic>
            <p:nvPicPr>
              <p:cNvPr id="79" name="Immagine 39" descr="Immagine che contiene nero, oscurità&#10;&#10;Descrizione generata automaticamente">
                <a:extLst>
                  <a:ext uri="{FF2B5EF4-FFF2-40B4-BE49-F238E27FC236}">
                    <a16:creationId xmlns:a16="http://schemas.microsoft.com/office/drawing/2014/main" id="{90377F11-4DD9-2068-82A8-2D701EBBCC6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48841" y="5172555"/>
                <a:ext cx="811517" cy="811517"/>
              </a:xfrm>
              <a:prstGeom prst="rect">
                <a:avLst/>
              </a:prstGeom>
            </p:spPr>
          </p:pic>
          <p:sp>
            <p:nvSpPr>
              <p:cNvPr id="80" name="CasellaDiTesto 40">
                <a:extLst>
                  <a:ext uri="{FF2B5EF4-FFF2-40B4-BE49-F238E27FC236}">
                    <a16:creationId xmlns:a16="http://schemas.microsoft.com/office/drawing/2014/main" id="{41DC3C05-800F-2A9B-5D1B-7A8EAB2289E6}"/>
                  </a:ext>
                </a:extLst>
              </p:cNvPr>
              <p:cNvSpPr txBox="1"/>
              <p:nvPr/>
            </p:nvSpPr>
            <p:spPr>
              <a:xfrm>
                <a:off x="3211921" y="4786951"/>
                <a:ext cx="1689374" cy="40638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r>
                  <a:rPr kumimoji="0" lang="en-GB" sz="1000" b="1" i="0" u="none" strike="noStrike" kern="0" cap="none" spc="0" normalizeH="0" baseline="0" noProof="0" dirty="0">
                    <a:ln>
                      <a:noFill/>
                    </a:ln>
                    <a:solidFill>
                      <a:srgbClr val="000000"/>
                    </a:solidFill>
                    <a:effectLst/>
                    <a:uLnTx/>
                    <a:uFillTx/>
                    <a:cs typeface="Arial"/>
                    <a:sym typeface="Arial"/>
                  </a:rPr>
                  <a:t>Preparation</a:t>
                </a:r>
              </a:p>
            </p:txBody>
          </p:sp>
          <p:sp>
            <p:nvSpPr>
              <p:cNvPr id="81" name="CasellaDiTesto 41">
                <a:extLst>
                  <a:ext uri="{FF2B5EF4-FFF2-40B4-BE49-F238E27FC236}">
                    <a16:creationId xmlns:a16="http://schemas.microsoft.com/office/drawing/2014/main" id="{023B735F-9902-1ECA-FFF4-13C7D5E59403}"/>
                  </a:ext>
                </a:extLst>
              </p:cNvPr>
              <p:cNvSpPr txBox="1"/>
              <p:nvPr/>
            </p:nvSpPr>
            <p:spPr>
              <a:xfrm>
                <a:off x="2891920" y="5936046"/>
                <a:ext cx="1378557" cy="50798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GB" sz="700" b="1" i="0" u="none" strike="noStrike" kern="0" cap="none" spc="0" normalizeH="0" baseline="0" noProof="0" dirty="0">
                    <a:ln>
                      <a:noFill/>
                    </a:ln>
                    <a:solidFill>
                      <a:srgbClr val="000000"/>
                    </a:solidFill>
                    <a:effectLst/>
                    <a:uLnTx/>
                    <a:uFillTx/>
                    <a:latin typeface="Corbel" panose="020B0503020204020204"/>
                    <a:cs typeface="Arial"/>
                    <a:sym typeface="Arial"/>
                  </a:rPr>
                  <a:t>Cleaning and</a:t>
                </a:r>
              </a:p>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GB" sz="700" b="1" i="0" u="none" strike="noStrike" kern="0" cap="none" spc="0" normalizeH="0" baseline="0" noProof="0" dirty="0">
                    <a:ln>
                      <a:noFill/>
                    </a:ln>
                    <a:solidFill>
                      <a:srgbClr val="000000"/>
                    </a:solidFill>
                    <a:effectLst/>
                    <a:uLnTx/>
                    <a:uFillTx/>
                    <a:latin typeface="Corbel" panose="020B0503020204020204"/>
                    <a:cs typeface="Arial"/>
                    <a:sym typeface="Arial"/>
                  </a:rPr>
                  <a:t> cutting</a:t>
                </a:r>
              </a:p>
            </p:txBody>
          </p:sp>
          <p:sp>
            <p:nvSpPr>
              <p:cNvPr id="82" name="CasellaDiTesto 42">
                <a:extLst>
                  <a:ext uri="{FF2B5EF4-FFF2-40B4-BE49-F238E27FC236}">
                    <a16:creationId xmlns:a16="http://schemas.microsoft.com/office/drawing/2014/main" id="{E98DF797-3ECA-9050-2B30-8FD4C9904191}"/>
                  </a:ext>
                </a:extLst>
              </p:cNvPr>
              <p:cNvSpPr txBox="1"/>
              <p:nvPr/>
            </p:nvSpPr>
            <p:spPr>
              <a:xfrm>
                <a:off x="4129307" y="6005064"/>
                <a:ext cx="1021912" cy="33018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r>
                  <a:rPr kumimoji="0" lang="en-GB" sz="700" b="1" i="0" u="none" strike="noStrike" kern="0" cap="none" spc="0" normalizeH="0" baseline="0" noProof="0" dirty="0">
                    <a:ln>
                      <a:noFill/>
                    </a:ln>
                    <a:solidFill>
                      <a:srgbClr val="000000"/>
                    </a:solidFill>
                    <a:effectLst/>
                    <a:uLnTx/>
                    <a:uFillTx/>
                    <a:latin typeface="Corbel" panose="020B0503020204020204"/>
                    <a:cs typeface="Arial"/>
                    <a:sym typeface="Arial"/>
                  </a:rPr>
                  <a:t>Washing</a:t>
                </a:r>
                <a:endParaRPr kumimoji="0" lang="en-GB" sz="600" b="1" i="0" u="none" strike="noStrike" kern="0" cap="none" spc="0" normalizeH="0" baseline="0" noProof="0" dirty="0">
                  <a:ln>
                    <a:noFill/>
                  </a:ln>
                  <a:solidFill>
                    <a:srgbClr val="000000"/>
                  </a:solidFill>
                  <a:effectLst/>
                  <a:uLnTx/>
                  <a:uFillTx/>
                  <a:latin typeface="Corbel" panose="020B0503020204020204"/>
                  <a:cs typeface="Arial"/>
                  <a:sym typeface="Arial"/>
                </a:endParaRPr>
              </a:p>
            </p:txBody>
          </p:sp>
          <p:sp>
            <p:nvSpPr>
              <p:cNvPr id="83" name="Rettangolo con angoli arrotondati 43">
                <a:extLst>
                  <a:ext uri="{FF2B5EF4-FFF2-40B4-BE49-F238E27FC236}">
                    <a16:creationId xmlns:a16="http://schemas.microsoft.com/office/drawing/2014/main" id="{6C53941A-375B-B179-AF7B-E9C3E486719B}"/>
                  </a:ext>
                </a:extLst>
              </p:cNvPr>
              <p:cNvSpPr/>
              <p:nvPr/>
            </p:nvSpPr>
            <p:spPr>
              <a:xfrm>
                <a:off x="2643809" y="4802388"/>
                <a:ext cx="2520890" cy="1581794"/>
              </a:xfrm>
              <a:prstGeom prst="roundRect">
                <a:avLst/>
              </a:prstGeom>
              <a:noFill/>
              <a:ln w="25400" cap="flat" cmpd="sng" algn="ctr">
                <a:solidFill>
                  <a:srgbClr val="28373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GB" sz="1000" b="0" i="0" u="none" strike="noStrike" kern="0" cap="none" spc="0" normalizeH="0" baseline="0" noProof="0">
                  <a:ln>
                    <a:noFill/>
                  </a:ln>
                  <a:solidFill>
                    <a:srgbClr val="F0F0F0"/>
                  </a:solidFill>
                  <a:effectLst/>
                  <a:uLnTx/>
                  <a:uFillTx/>
                  <a:latin typeface="Corbel" panose="020B0503020204020204"/>
                  <a:ea typeface="+mn-ea"/>
                  <a:cs typeface="+mn-cs"/>
                  <a:sym typeface="Arial"/>
                </a:endParaRPr>
              </a:p>
            </p:txBody>
          </p:sp>
          <p:sp>
            <p:nvSpPr>
              <p:cNvPr id="84" name="Freccia a destra 44">
                <a:extLst>
                  <a:ext uri="{FF2B5EF4-FFF2-40B4-BE49-F238E27FC236}">
                    <a16:creationId xmlns:a16="http://schemas.microsoft.com/office/drawing/2014/main" id="{F06413CE-17B5-B6AB-1A4C-DA4FCA119E55}"/>
                  </a:ext>
                </a:extLst>
              </p:cNvPr>
              <p:cNvSpPr/>
              <p:nvPr/>
            </p:nvSpPr>
            <p:spPr>
              <a:xfrm>
                <a:off x="3876960" y="5810049"/>
                <a:ext cx="180244" cy="45719"/>
              </a:xfrm>
              <a:prstGeom prst="rightArrow">
                <a:avLst/>
              </a:prstGeom>
              <a:solidFill>
                <a:srgbClr val="283730"/>
              </a:solidFill>
              <a:ln w="25400" cap="flat" cmpd="sng" algn="ctr">
                <a:solidFill>
                  <a:srgbClr val="283730">
                    <a:shade val="1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GB" sz="1000" b="0" i="0" u="none" strike="noStrike" kern="0" cap="none" spc="0" normalizeH="0" baseline="0" noProof="0">
                  <a:ln>
                    <a:noFill/>
                  </a:ln>
                  <a:solidFill>
                    <a:srgbClr val="F0F0F0"/>
                  </a:solidFill>
                  <a:effectLst/>
                  <a:uLnTx/>
                  <a:uFillTx/>
                  <a:latin typeface="Corbel" panose="020B0503020204020204"/>
                  <a:ea typeface="+mn-ea"/>
                  <a:cs typeface="+mn-cs"/>
                  <a:sym typeface="Arial"/>
                </a:endParaRPr>
              </a:p>
            </p:txBody>
          </p:sp>
        </p:grpSp>
        <p:sp>
          <p:nvSpPr>
            <p:cNvPr id="85" name="CasellaDiTesto 23">
              <a:extLst>
                <a:ext uri="{FF2B5EF4-FFF2-40B4-BE49-F238E27FC236}">
                  <a16:creationId xmlns:a16="http://schemas.microsoft.com/office/drawing/2014/main" id="{8B1B14E5-3410-A0C0-C858-D1C9E8CDF843}"/>
                </a:ext>
              </a:extLst>
            </p:cNvPr>
            <p:cNvSpPr txBox="1"/>
            <p:nvPr/>
          </p:nvSpPr>
          <p:spPr>
            <a:xfrm>
              <a:off x="8719400" y="2627331"/>
              <a:ext cx="790767" cy="223786"/>
            </a:xfrm>
            <a:prstGeom prst="rect">
              <a:avLst/>
            </a:prstGeom>
            <a:noFill/>
          </p:spPr>
          <p:txBody>
            <a:bodyPr wrap="square" rtlCol="0">
              <a:spAutoFit/>
            </a:bodyPr>
            <a:lstStyle/>
            <a:p>
              <a:pPr>
                <a:buClr>
                  <a:srgbClr val="000000"/>
                </a:buClr>
                <a:buFont typeface="Arial"/>
                <a:buNone/>
              </a:pPr>
              <a:r>
                <a:rPr lang="en-GB" sz="1000" b="1" kern="0" dirty="0">
                  <a:solidFill>
                    <a:srgbClr val="000000"/>
                  </a:solidFill>
                  <a:cs typeface="Arial"/>
                  <a:sym typeface="Arial"/>
                </a:rPr>
                <a:t>Freezing</a:t>
              </a:r>
            </a:p>
          </p:txBody>
        </p:sp>
        <p:grpSp>
          <p:nvGrpSpPr>
            <p:cNvPr id="86" name="Gruppo 24">
              <a:extLst>
                <a:ext uri="{FF2B5EF4-FFF2-40B4-BE49-F238E27FC236}">
                  <a16:creationId xmlns:a16="http://schemas.microsoft.com/office/drawing/2014/main" id="{7AD2C333-63EE-92DD-2F9D-9584611CF38A}"/>
                </a:ext>
              </a:extLst>
            </p:cNvPr>
            <p:cNvGrpSpPr/>
            <p:nvPr/>
          </p:nvGrpSpPr>
          <p:grpSpPr>
            <a:xfrm>
              <a:off x="8424104" y="2860206"/>
              <a:ext cx="1343798" cy="716299"/>
              <a:chOff x="7572459" y="5045594"/>
              <a:chExt cx="2500232" cy="1300764"/>
            </a:xfrm>
          </p:grpSpPr>
          <p:sp>
            <p:nvSpPr>
              <p:cNvPr id="87" name="Rettangolo 26">
                <a:extLst>
                  <a:ext uri="{FF2B5EF4-FFF2-40B4-BE49-F238E27FC236}">
                    <a16:creationId xmlns:a16="http://schemas.microsoft.com/office/drawing/2014/main" id="{E620666D-1E77-DEEE-246F-B32F6E7608D6}"/>
                  </a:ext>
                </a:extLst>
              </p:cNvPr>
              <p:cNvSpPr/>
              <p:nvPr/>
            </p:nvSpPr>
            <p:spPr>
              <a:xfrm>
                <a:off x="7682947" y="5045594"/>
                <a:ext cx="2007704" cy="927492"/>
              </a:xfrm>
              <a:prstGeom prst="rect">
                <a:avLst/>
              </a:prstGeom>
              <a:noFill/>
              <a:ln w="28575" cap="flat" cmpd="sng" algn="ctr">
                <a:solidFill>
                  <a:srgbClr val="283730">
                    <a:shade val="1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GB" sz="1000" b="0" i="0" u="none" strike="noStrike" kern="0" cap="none" spc="0" normalizeH="0" baseline="0" noProof="0">
                  <a:ln>
                    <a:noFill/>
                  </a:ln>
                  <a:solidFill>
                    <a:srgbClr val="F0F0F0"/>
                  </a:solidFill>
                  <a:effectLst/>
                  <a:uLnTx/>
                  <a:uFillTx/>
                  <a:latin typeface="Corbel" panose="020B0503020204020204"/>
                  <a:ea typeface="+mn-ea"/>
                  <a:cs typeface="+mn-cs"/>
                  <a:sym typeface="Arial"/>
                </a:endParaRPr>
              </a:p>
            </p:txBody>
          </p:sp>
          <p:sp>
            <p:nvSpPr>
              <p:cNvPr id="88" name="Rettangolo 27">
                <a:extLst>
                  <a:ext uri="{FF2B5EF4-FFF2-40B4-BE49-F238E27FC236}">
                    <a16:creationId xmlns:a16="http://schemas.microsoft.com/office/drawing/2014/main" id="{24D248C2-B0C8-98AC-9C1B-4AF80579EA1D}"/>
                  </a:ext>
                </a:extLst>
              </p:cNvPr>
              <p:cNvSpPr/>
              <p:nvPr/>
            </p:nvSpPr>
            <p:spPr>
              <a:xfrm>
                <a:off x="7572459" y="5436072"/>
                <a:ext cx="2236409" cy="121930"/>
              </a:xfrm>
              <a:prstGeom prst="rect">
                <a:avLst/>
              </a:prstGeom>
              <a:noFill/>
              <a:ln w="25400" cap="flat" cmpd="sng" algn="ctr">
                <a:solidFill>
                  <a:srgbClr val="283730">
                    <a:shade val="1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GB" sz="1000" b="0" i="0" u="none" strike="noStrike" kern="0" cap="none" spc="0" normalizeH="0" baseline="0" noProof="0">
                  <a:ln>
                    <a:noFill/>
                  </a:ln>
                  <a:solidFill>
                    <a:srgbClr val="F0F0F0"/>
                  </a:solidFill>
                  <a:effectLst/>
                  <a:uLnTx/>
                  <a:uFillTx/>
                  <a:latin typeface="Corbel" panose="020B0503020204020204"/>
                  <a:ea typeface="+mn-ea"/>
                  <a:cs typeface="+mn-cs"/>
                  <a:sym typeface="Arial"/>
                </a:endParaRPr>
              </a:p>
            </p:txBody>
          </p:sp>
          <p:sp>
            <p:nvSpPr>
              <p:cNvPr id="89" name="Freccia a destra 28">
                <a:extLst>
                  <a:ext uri="{FF2B5EF4-FFF2-40B4-BE49-F238E27FC236}">
                    <a16:creationId xmlns:a16="http://schemas.microsoft.com/office/drawing/2014/main" id="{E9B128D4-2864-5756-A3F1-A6BD83726145}"/>
                  </a:ext>
                </a:extLst>
              </p:cNvPr>
              <p:cNvSpPr/>
              <p:nvPr/>
            </p:nvSpPr>
            <p:spPr>
              <a:xfrm rot="16200000">
                <a:off x="7757159" y="5697965"/>
                <a:ext cx="283827" cy="147461"/>
              </a:xfrm>
              <a:prstGeom prst="rightArrow">
                <a:avLst/>
              </a:prstGeom>
              <a:solidFill>
                <a:srgbClr val="283730"/>
              </a:solidFill>
              <a:ln w="25400" cap="flat" cmpd="sng" algn="ctr">
                <a:solidFill>
                  <a:srgbClr val="283730">
                    <a:shade val="1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GB" sz="1000" b="0" i="0" u="none" strike="noStrike" kern="0" cap="none" spc="0" normalizeH="0" baseline="0" noProof="0">
                  <a:ln>
                    <a:noFill/>
                  </a:ln>
                  <a:solidFill>
                    <a:srgbClr val="F0F0F0"/>
                  </a:solidFill>
                  <a:effectLst/>
                  <a:uLnTx/>
                  <a:uFillTx/>
                  <a:latin typeface="Corbel" panose="020B0503020204020204"/>
                  <a:ea typeface="+mn-ea"/>
                  <a:cs typeface="+mn-cs"/>
                  <a:sym typeface="Arial"/>
                </a:endParaRPr>
              </a:p>
            </p:txBody>
          </p:sp>
          <p:sp>
            <p:nvSpPr>
              <p:cNvPr id="90" name="Freccia a destra 29">
                <a:extLst>
                  <a:ext uri="{FF2B5EF4-FFF2-40B4-BE49-F238E27FC236}">
                    <a16:creationId xmlns:a16="http://schemas.microsoft.com/office/drawing/2014/main" id="{177BC18C-032D-C4CA-2133-4D599B13BF6B}"/>
                  </a:ext>
                </a:extLst>
              </p:cNvPr>
              <p:cNvSpPr/>
              <p:nvPr/>
            </p:nvSpPr>
            <p:spPr>
              <a:xfrm rot="16200000">
                <a:off x="8019733" y="5691899"/>
                <a:ext cx="283827" cy="147461"/>
              </a:xfrm>
              <a:prstGeom prst="rightArrow">
                <a:avLst/>
              </a:prstGeom>
              <a:solidFill>
                <a:srgbClr val="283730"/>
              </a:solidFill>
              <a:ln w="25400" cap="flat" cmpd="sng" algn="ctr">
                <a:solidFill>
                  <a:srgbClr val="283730">
                    <a:shade val="1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GB" sz="1000" b="0" i="0" u="none" strike="noStrike" kern="0" cap="none" spc="0" normalizeH="0" baseline="0" noProof="0">
                  <a:ln>
                    <a:noFill/>
                  </a:ln>
                  <a:solidFill>
                    <a:srgbClr val="F0F0F0"/>
                  </a:solidFill>
                  <a:effectLst/>
                  <a:uLnTx/>
                  <a:uFillTx/>
                  <a:latin typeface="Corbel" panose="020B0503020204020204"/>
                  <a:ea typeface="+mn-ea"/>
                  <a:cs typeface="+mn-cs"/>
                  <a:sym typeface="Arial"/>
                </a:endParaRPr>
              </a:p>
            </p:txBody>
          </p:sp>
          <p:sp>
            <p:nvSpPr>
              <p:cNvPr id="91" name="Freccia a destra 30">
                <a:extLst>
                  <a:ext uri="{FF2B5EF4-FFF2-40B4-BE49-F238E27FC236}">
                    <a16:creationId xmlns:a16="http://schemas.microsoft.com/office/drawing/2014/main" id="{74EB0EA1-3644-2851-3DBC-7ADCF4F2B6F4}"/>
                  </a:ext>
                </a:extLst>
              </p:cNvPr>
              <p:cNvSpPr/>
              <p:nvPr/>
            </p:nvSpPr>
            <p:spPr>
              <a:xfrm rot="16200000">
                <a:off x="8266269" y="5691898"/>
                <a:ext cx="283827" cy="147461"/>
              </a:xfrm>
              <a:prstGeom prst="rightArrow">
                <a:avLst/>
              </a:prstGeom>
              <a:solidFill>
                <a:srgbClr val="283730"/>
              </a:solidFill>
              <a:ln w="25400" cap="flat" cmpd="sng" algn="ctr">
                <a:solidFill>
                  <a:srgbClr val="283730">
                    <a:shade val="1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GB" sz="1000" b="0" i="0" u="none" strike="noStrike" kern="0" cap="none" spc="0" normalizeH="0" baseline="0" noProof="0">
                  <a:ln>
                    <a:noFill/>
                  </a:ln>
                  <a:solidFill>
                    <a:srgbClr val="F0F0F0"/>
                  </a:solidFill>
                  <a:effectLst/>
                  <a:uLnTx/>
                  <a:uFillTx/>
                  <a:latin typeface="Corbel" panose="020B0503020204020204"/>
                  <a:ea typeface="+mn-ea"/>
                  <a:cs typeface="+mn-cs"/>
                  <a:sym typeface="Arial"/>
                </a:endParaRPr>
              </a:p>
            </p:txBody>
          </p:sp>
          <p:sp>
            <p:nvSpPr>
              <p:cNvPr id="92" name="Freccia a destra 31">
                <a:extLst>
                  <a:ext uri="{FF2B5EF4-FFF2-40B4-BE49-F238E27FC236}">
                    <a16:creationId xmlns:a16="http://schemas.microsoft.com/office/drawing/2014/main" id="{EDA6D5DE-E503-E7F3-6EEE-50CDE1B349DC}"/>
                  </a:ext>
                </a:extLst>
              </p:cNvPr>
              <p:cNvSpPr/>
              <p:nvPr/>
            </p:nvSpPr>
            <p:spPr>
              <a:xfrm rot="16200000">
                <a:off x="8475020" y="5694597"/>
                <a:ext cx="283827" cy="147461"/>
              </a:xfrm>
              <a:prstGeom prst="rightArrow">
                <a:avLst/>
              </a:prstGeom>
              <a:solidFill>
                <a:srgbClr val="283730"/>
              </a:solidFill>
              <a:ln w="25400" cap="flat" cmpd="sng" algn="ctr">
                <a:solidFill>
                  <a:srgbClr val="283730">
                    <a:shade val="1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GB" sz="1000" b="0" i="0" u="none" strike="noStrike" kern="0" cap="none" spc="0" normalizeH="0" baseline="0" noProof="0">
                  <a:ln>
                    <a:noFill/>
                  </a:ln>
                  <a:solidFill>
                    <a:srgbClr val="F0F0F0"/>
                  </a:solidFill>
                  <a:effectLst/>
                  <a:uLnTx/>
                  <a:uFillTx/>
                  <a:latin typeface="Corbel" panose="020B0503020204020204"/>
                  <a:ea typeface="+mn-ea"/>
                  <a:cs typeface="+mn-cs"/>
                  <a:sym typeface="Arial"/>
                </a:endParaRPr>
              </a:p>
            </p:txBody>
          </p:sp>
          <p:sp>
            <p:nvSpPr>
              <p:cNvPr id="93" name="Freccia a destra 32">
                <a:extLst>
                  <a:ext uri="{FF2B5EF4-FFF2-40B4-BE49-F238E27FC236}">
                    <a16:creationId xmlns:a16="http://schemas.microsoft.com/office/drawing/2014/main" id="{10F645CF-E27E-8573-A579-4436D223F6F3}"/>
                  </a:ext>
                </a:extLst>
              </p:cNvPr>
              <p:cNvSpPr/>
              <p:nvPr/>
            </p:nvSpPr>
            <p:spPr>
              <a:xfrm rot="16200000">
                <a:off x="8692532" y="5695546"/>
                <a:ext cx="283827" cy="147461"/>
              </a:xfrm>
              <a:prstGeom prst="rightArrow">
                <a:avLst/>
              </a:prstGeom>
              <a:solidFill>
                <a:srgbClr val="283730"/>
              </a:solidFill>
              <a:ln w="25400" cap="flat" cmpd="sng" algn="ctr">
                <a:solidFill>
                  <a:srgbClr val="283730">
                    <a:shade val="1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GB" sz="1000" b="0" i="0" u="none" strike="noStrike" kern="0" cap="none" spc="0" normalizeH="0" baseline="0" noProof="0">
                  <a:ln>
                    <a:noFill/>
                  </a:ln>
                  <a:solidFill>
                    <a:srgbClr val="F0F0F0"/>
                  </a:solidFill>
                  <a:effectLst/>
                  <a:uLnTx/>
                  <a:uFillTx/>
                  <a:latin typeface="Corbel" panose="020B0503020204020204"/>
                  <a:ea typeface="+mn-ea"/>
                  <a:cs typeface="+mn-cs"/>
                  <a:sym typeface="Arial"/>
                </a:endParaRPr>
              </a:p>
            </p:txBody>
          </p:sp>
          <p:sp>
            <p:nvSpPr>
              <p:cNvPr id="94" name="Freccia a destra 33">
                <a:extLst>
                  <a:ext uri="{FF2B5EF4-FFF2-40B4-BE49-F238E27FC236}">
                    <a16:creationId xmlns:a16="http://schemas.microsoft.com/office/drawing/2014/main" id="{97A9C7F4-B4B7-2114-8CD5-9C7EB22F86DD}"/>
                  </a:ext>
                </a:extLst>
              </p:cNvPr>
              <p:cNvSpPr/>
              <p:nvPr/>
            </p:nvSpPr>
            <p:spPr>
              <a:xfrm rot="16200000">
                <a:off x="8930307" y="5691898"/>
                <a:ext cx="283827" cy="147461"/>
              </a:xfrm>
              <a:prstGeom prst="rightArrow">
                <a:avLst/>
              </a:prstGeom>
              <a:solidFill>
                <a:srgbClr val="283730"/>
              </a:solidFill>
              <a:ln w="25400" cap="flat" cmpd="sng" algn="ctr">
                <a:solidFill>
                  <a:srgbClr val="283730">
                    <a:shade val="1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GB" sz="1000" b="0" i="0" u="none" strike="noStrike" kern="0" cap="none" spc="0" normalizeH="0" baseline="0" noProof="0">
                  <a:ln>
                    <a:noFill/>
                  </a:ln>
                  <a:solidFill>
                    <a:srgbClr val="F0F0F0"/>
                  </a:solidFill>
                  <a:effectLst/>
                  <a:uLnTx/>
                  <a:uFillTx/>
                  <a:latin typeface="Corbel" panose="020B0503020204020204"/>
                  <a:ea typeface="+mn-ea"/>
                  <a:cs typeface="+mn-cs"/>
                  <a:sym typeface="Arial"/>
                </a:endParaRPr>
              </a:p>
            </p:txBody>
          </p:sp>
          <p:sp>
            <p:nvSpPr>
              <p:cNvPr id="95" name="Freccia a destra 34">
                <a:extLst>
                  <a:ext uri="{FF2B5EF4-FFF2-40B4-BE49-F238E27FC236}">
                    <a16:creationId xmlns:a16="http://schemas.microsoft.com/office/drawing/2014/main" id="{05A82AD2-4C58-B0F5-703A-F9F14C4871C9}"/>
                  </a:ext>
                </a:extLst>
              </p:cNvPr>
              <p:cNvSpPr/>
              <p:nvPr/>
            </p:nvSpPr>
            <p:spPr>
              <a:xfrm rot="16200000">
                <a:off x="9174614" y="5690147"/>
                <a:ext cx="283827" cy="147461"/>
              </a:xfrm>
              <a:prstGeom prst="rightArrow">
                <a:avLst/>
              </a:prstGeom>
              <a:solidFill>
                <a:srgbClr val="283730"/>
              </a:solidFill>
              <a:ln w="25400" cap="flat" cmpd="sng" algn="ctr">
                <a:solidFill>
                  <a:srgbClr val="283730">
                    <a:shade val="1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GB" sz="1000" b="0" i="0" u="none" strike="noStrike" kern="0" cap="none" spc="0" normalizeH="0" baseline="0" noProof="0">
                  <a:ln>
                    <a:noFill/>
                  </a:ln>
                  <a:solidFill>
                    <a:srgbClr val="F0F0F0"/>
                  </a:solidFill>
                  <a:effectLst/>
                  <a:uLnTx/>
                  <a:uFillTx/>
                  <a:latin typeface="Corbel" panose="020B0503020204020204"/>
                  <a:ea typeface="+mn-ea"/>
                  <a:cs typeface="+mn-cs"/>
                  <a:sym typeface="Arial"/>
                </a:endParaRPr>
              </a:p>
            </p:txBody>
          </p:sp>
          <p:sp>
            <p:nvSpPr>
              <p:cNvPr id="96" name="Freccia a destra 35">
                <a:extLst>
                  <a:ext uri="{FF2B5EF4-FFF2-40B4-BE49-F238E27FC236}">
                    <a16:creationId xmlns:a16="http://schemas.microsoft.com/office/drawing/2014/main" id="{C0E2785E-1B59-3F80-1285-C05A81A813BA}"/>
                  </a:ext>
                </a:extLst>
              </p:cNvPr>
              <p:cNvSpPr/>
              <p:nvPr/>
            </p:nvSpPr>
            <p:spPr>
              <a:xfrm rot="16200000">
                <a:off x="9392126" y="5690146"/>
                <a:ext cx="283827" cy="147461"/>
              </a:xfrm>
              <a:prstGeom prst="rightArrow">
                <a:avLst/>
              </a:prstGeom>
              <a:solidFill>
                <a:srgbClr val="283730"/>
              </a:solidFill>
              <a:ln w="25400" cap="flat" cmpd="sng" algn="ctr">
                <a:solidFill>
                  <a:srgbClr val="283730">
                    <a:shade val="1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GB" sz="1000" b="0" i="0" u="none" strike="noStrike" kern="0" cap="none" spc="0" normalizeH="0" baseline="0" noProof="0">
                  <a:ln>
                    <a:noFill/>
                  </a:ln>
                  <a:solidFill>
                    <a:srgbClr val="F0F0F0"/>
                  </a:solidFill>
                  <a:effectLst/>
                  <a:uLnTx/>
                  <a:uFillTx/>
                  <a:latin typeface="Corbel" panose="020B0503020204020204"/>
                  <a:ea typeface="+mn-ea"/>
                  <a:cs typeface="+mn-cs"/>
                  <a:sym typeface="Arial"/>
                </a:endParaRPr>
              </a:p>
            </p:txBody>
          </p:sp>
          <p:pic>
            <p:nvPicPr>
              <p:cNvPr id="97" name="Immagine 36" descr="Immagine che contiene clipart, design, illustrazione, arte&#10;&#10;Descrizione generata automaticamente">
                <a:extLst>
                  <a:ext uri="{FF2B5EF4-FFF2-40B4-BE49-F238E27FC236}">
                    <a16:creationId xmlns:a16="http://schemas.microsoft.com/office/drawing/2014/main" id="{0A159A18-DCD9-1566-932C-43FEAE0EE36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99276" y="5057988"/>
                <a:ext cx="334225" cy="334225"/>
              </a:xfrm>
              <a:prstGeom prst="rect">
                <a:avLst/>
              </a:prstGeom>
            </p:spPr>
          </p:pic>
          <p:sp>
            <p:nvSpPr>
              <p:cNvPr id="98" name="CasellaDiTesto 37">
                <a:extLst>
                  <a:ext uri="{FF2B5EF4-FFF2-40B4-BE49-F238E27FC236}">
                    <a16:creationId xmlns:a16="http://schemas.microsoft.com/office/drawing/2014/main" id="{C8CAF38B-5B64-351F-EBD0-784DCB4A8ED7}"/>
                  </a:ext>
                </a:extLst>
              </p:cNvPr>
              <p:cNvSpPr txBox="1"/>
              <p:nvPr/>
            </p:nvSpPr>
            <p:spPr>
              <a:xfrm>
                <a:off x="7982870" y="5990771"/>
                <a:ext cx="2089821" cy="35558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r>
                  <a:rPr kumimoji="0" lang="en-GB" sz="800" b="1" i="0" u="none" strike="noStrike" kern="0" cap="none" spc="0" normalizeH="0" baseline="0" noProof="0" dirty="0">
                    <a:ln>
                      <a:noFill/>
                    </a:ln>
                    <a:solidFill>
                      <a:srgbClr val="000000"/>
                    </a:solidFill>
                    <a:effectLst/>
                    <a:uLnTx/>
                    <a:uFillTx/>
                    <a:latin typeface="Corbel" panose="020B0503020204020204"/>
                    <a:cs typeface="Arial"/>
                    <a:sym typeface="Arial"/>
                  </a:rPr>
                  <a:t>Freezing Tunnel</a:t>
                </a:r>
              </a:p>
            </p:txBody>
          </p:sp>
        </p:grpSp>
        <p:sp>
          <p:nvSpPr>
            <p:cNvPr id="99" name="Rettangolo con angoli arrotondati 25">
              <a:extLst>
                <a:ext uri="{FF2B5EF4-FFF2-40B4-BE49-F238E27FC236}">
                  <a16:creationId xmlns:a16="http://schemas.microsoft.com/office/drawing/2014/main" id="{316E5DAD-B65A-7E32-A8E6-706D80D7CCFD}"/>
                </a:ext>
              </a:extLst>
            </p:cNvPr>
            <p:cNvSpPr/>
            <p:nvPr/>
          </p:nvSpPr>
          <p:spPr>
            <a:xfrm>
              <a:off x="8320304" y="2674421"/>
              <a:ext cx="1354900" cy="871057"/>
            </a:xfrm>
            <a:prstGeom prst="roundRect">
              <a:avLst/>
            </a:prstGeom>
            <a:noFill/>
            <a:ln w="25400" cap="flat" cmpd="sng" algn="ctr">
              <a:solidFill>
                <a:srgbClr val="28373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GB" sz="1000" b="0" i="0" u="none" strike="noStrike" kern="0" cap="none" spc="0" normalizeH="0" baseline="0" noProof="0">
                <a:ln>
                  <a:noFill/>
                </a:ln>
                <a:solidFill>
                  <a:srgbClr val="F0F0F0"/>
                </a:solidFill>
                <a:effectLst/>
                <a:uLnTx/>
                <a:uFillTx/>
                <a:latin typeface="Corbel" panose="020B0503020204020204"/>
                <a:ea typeface="+mn-ea"/>
                <a:cs typeface="+mn-cs"/>
                <a:sym typeface="Arial"/>
              </a:endParaRPr>
            </a:p>
          </p:txBody>
        </p:sp>
        <p:grpSp>
          <p:nvGrpSpPr>
            <p:cNvPr id="100" name="Gruppo 12">
              <a:extLst>
                <a:ext uri="{FF2B5EF4-FFF2-40B4-BE49-F238E27FC236}">
                  <a16:creationId xmlns:a16="http://schemas.microsoft.com/office/drawing/2014/main" id="{72D12286-0A8B-27BC-B175-A9897A334221}"/>
                </a:ext>
              </a:extLst>
            </p:cNvPr>
            <p:cNvGrpSpPr/>
            <p:nvPr/>
          </p:nvGrpSpPr>
          <p:grpSpPr>
            <a:xfrm>
              <a:off x="6598798" y="2629149"/>
              <a:ext cx="1354900" cy="954049"/>
              <a:chOff x="5902778" y="4702375"/>
              <a:chExt cx="2520890" cy="1732500"/>
            </a:xfrm>
          </p:grpSpPr>
          <p:sp>
            <p:nvSpPr>
              <p:cNvPr id="101" name="CasellaDiTesto 15">
                <a:extLst>
                  <a:ext uri="{FF2B5EF4-FFF2-40B4-BE49-F238E27FC236}">
                    <a16:creationId xmlns:a16="http://schemas.microsoft.com/office/drawing/2014/main" id="{13822E9F-8E5C-BBC3-FF9B-D6873ADDC19F}"/>
                  </a:ext>
                </a:extLst>
              </p:cNvPr>
              <p:cNvSpPr txBox="1"/>
              <p:nvPr/>
            </p:nvSpPr>
            <p:spPr>
              <a:xfrm>
                <a:off x="6565246" y="4702375"/>
                <a:ext cx="1471280" cy="406383"/>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r>
                  <a:rPr kumimoji="0" lang="en-GB" sz="1000" b="1" i="0" u="none" strike="noStrike" kern="0" cap="none" spc="0" normalizeH="0" baseline="0" noProof="0" dirty="0">
                    <a:ln>
                      <a:noFill/>
                    </a:ln>
                    <a:solidFill>
                      <a:srgbClr val="000000"/>
                    </a:solidFill>
                    <a:effectLst/>
                    <a:uLnTx/>
                    <a:uFillTx/>
                    <a:cs typeface="Arial"/>
                    <a:sym typeface="Arial"/>
                  </a:rPr>
                  <a:t>Blanching</a:t>
                </a:r>
              </a:p>
            </p:txBody>
          </p:sp>
          <p:grpSp>
            <p:nvGrpSpPr>
              <p:cNvPr id="102" name="Gruppo 16">
                <a:extLst>
                  <a:ext uri="{FF2B5EF4-FFF2-40B4-BE49-F238E27FC236}">
                    <a16:creationId xmlns:a16="http://schemas.microsoft.com/office/drawing/2014/main" id="{D9719A12-8C9C-D16B-580B-26C7FF64F09E}"/>
                  </a:ext>
                </a:extLst>
              </p:cNvPr>
              <p:cNvGrpSpPr/>
              <p:nvPr/>
            </p:nvGrpSpPr>
            <p:grpSpPr>
              <a:xfrm>
                <a:off x="6358325" y="5127264"/>
                <a:ext cx="1654303" cy="1307611"/>
                <a:chOff x="5499320" y="5045594"/>
                <a:chExt cx="1654303" cy="1307611"/>
              </a:xfrm>
            </p:grpSpPr>
            <p:pic>
              <p:nvPicPr>
                <p:cNvPr id="104" name="Immagine 18" descr="Immagine che contiene nero, oscurità&#10;&#10;Descrizione generata automaticamente">
                  <a:extLst>
                    <a:ext uri="{FF2B5EF4-FFF2-40B4-BE49-F238E27FC236}">
                      <a16:creationId xmlns:a16="http://schemas.microsoft.com/office/drawing/2014/main" id="{F39A5D4C-2EDB-0C19-3F4C-B62AB45D6D1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99320" y="5311138"/>
                  <a:ext cx="797008" cy="797008"/>
                </a:xfrm>
                <a:prstGeom prst="rect">
                  <a:avLst/>
                </a:prstGeom>
              </p:spPr>
            </p:pic>
            <p:pic>
              <p:nvPicPr>
                <p:cNvPr id="105" name="Immagine 19" descr="Immagine che contiene clipart, illustrazione, design&#10;&#10;Descrizione generata automaticamente">
                  <a:extLst>
                    <a:ext uri="{FF2B5EF4-FFF2-40B4-BE49-F238E27FC236}">
                      <a16:creationId xmlns:a16="http://schemas.microsoft.com/office/drawing/2014/main" id="{7394EEE4-EAE2-9D01-0A7F-875F2B97D07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674818" y="5057988"/>
                  <a:ext cx="506299" cy="506299"/>
                </a:xfrm>
                <a:prstGeom prst="rect">
                  <a:avLst/>
                </a:prstGeom>
              </p:spPr>
            </p:pic>
            <p:pic>
              <p:nvPicPr>
                <p:cNvPr id="106" name="Immagine 20" descr="Immagine che contiene nero, oscurità&#10;&#10;Descrizione generata automaticamente">
                  <a:extLst>
                    <a:ext uri="{FF2B5EF4-FFF2-40B4-BE49-F238E27FC236}">
                      <a16:creationId xmlns:a16="http://schemas.microsoft.com/office/drawing/2014/main" id="{DABCCA91-B763-8424-DF90-938EA02784C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56615" y="5311138"/>
                  <a:ext cx="797008" cy="797008"/>
                </a:xfrm>
                <a:prstGeom prst="rect">
                  <a:avLst/>
                </a:prstGeom>
              </p:spPr>
            </p:pic>
            <p:pic>
              <p:nvPicPr>
                <p:cNvPr id="107" name="Immagine 21" descr="Immagine che contiene clipart, design, illustrazione, arte&#10;&#10;Descrizione generata automaticamente">
                  <a:extLst>
                    <a:ext uri="{FF2B5EF4-FFF2-40B4-BE49-F238E27FC236}">
                      <a16:creationId xmlns:a16="http://schemas.microsoft.com/office/drawing/2014/main" id="{B588829C-E9CD-841F-ADE5-DEC859C9F0B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71826" y="5045594"/>
                  <a:ext cx="473501" cy="473501"/>
                </a:xfrm>
                <a:prstGeom prst="rect">
                  <a:avLst/>
                </a:prstGeom>
              </p:spPr>
            </p:pic>
            <p:sp>
              <p:nvSpPr>
                <p:cNvPr id="108" name="CasellaDiTesto 22">
                  <a:extLst>
                    <a:ext uri="{FF2B5EF4-FFF2-40B4-BE49-F238E27FC236}">
                      <a16:creationId xmlns:a16="http://schemas.microsoft.com/office/drawing/2014/main" id="{8667D747-FA1E-CAC0-5151-04B882206B28}"/>
                    </a:ext>
                  </a:extLst>
                </p:cNvPr>
                <p:cNvSpPr txBox="1"/>
                <p:nvPr/>
              </p:nvSpPr>
              <p:spPr>
                <a:xfrm>
                  <a:off x="5901688" y="5997619"/>
                  <a:ext cx="1021911" cy="355586"/>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r>
                    <a:rPr kumimoji="0" lang="en-GB" sz="800" b="1" i="0" u="none" strike="noStrike" kern="0" cap="none" spc="0" normalizeH="0" baseline="0" noProof="0" dirty="0">
                      <a:ln>
                        <a:noFill/>
                      </a:ln>
                      <a:solidFill>
                        <a:srgbClr val="000000"/>
                      </a:solidFill>
                      <a:effectLst/>
                      <a:uLnTx/>
                      <a:uFillTx/>
                      <a:latin typeface="Corbel" panose="020B0503020204020204"/>
                      <a:cs typeface="Arial"/>
                      <a:sym typeface="Arial"/>
                    </a:rPr>
                    <a:t>Blancher</a:t>
                  </a:r>
                </a:p>
              </p:txBody>
            </p:sp>
          </p:grpSp>
          <p:sp>
            <p:nvSpPr>
              <p:cNvPr id="103" name="Rettangolo con angoli arrotondati 17">
                <a:extLst>
                  <a:ext uri="{FF2B5EF4-FFF2-40B4-BE49-F238E27FC236}">
                    <a16:creationId xmlns:a16="http://schemas.microsoft.com/office/drawing/2014/main" id="{02DACBE9-5EFD-0148-D519-605B20AA3379}"/>
                  </a:ext>
                </a:extLst>
              </p:cNvPr>
              <p:cNvSpPr/>
              <p:nvPr/>
            </p:nvSpPr>
            <p:spPr>
              <a:xfrm>
                <a:off x="5902778" y="4786948"/>
                <a:ext cx="2520890" cy="1581794"/>
              </a:xfrm>
              <a:prstGeom prst="roundRect">
                <a:avLst/>
              </a:prstGeom>
              <a:noFill/>
              <a:ln w="25400" cap="flat" cmpd="sng" algn="ctr">
                <a:solidFill>
                  <a:srgbClr val="28373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GB" sz="1000" b="0" i="0" u="none" strike="noStrike" kern="0" cap="none" spc="0" normalizeH="0" baseline="0" noProof="0">
                  <a:ln>
                    <a:noFill/>
                  </a:ln>
                  <a:solidFill>
                    <a:srgbClr val="F0F0F0"/>
                  </a:solidFill>
                  <a:effectLst/>
                  <a:uLnTx/>
                  <a:uFillTx/>
                  <a:latin typeface="Corbel" panose="020B0503020204020204"/>
                  <a:ea typeface="+mn-ea"/>
                  <a:cs typeface="+mn-cs"/>
                  <a:sym typeface="Arial"/>
                </a:endParaRPr>
              </a:p>
            </p:txBody>
          </p:sp>
        </p:grpSp>
        <p:sp>
          <p:nvSpPr>
            <p:cNvPr id="109" name="Freccia a destra 13">
              <a:extLst>
                <a:ext uri="{FF2B5EF4-FFF2-40B4-BE49-F238E27FC236}">
                  <a16:creationId xmlns:a16="http://schemas.microsoft.com/office/drawing/2014/main" id="{11270B39-A4EE-4D38-77F2-F86B47C1B42B}"/>
                </a:ext>
              </a:extLst>
            </p:cNvPr>
            <p:cNvSpPr/>
            <p:nvPr/>
          </p:nvSpPr>
          <p:spPr>
            <a:xfrm>
              <a:off x="7990978" y="3148750"/>
              <a:ext cx="279678" cy="156721"/>
            </a:xfrm>
            <a:prstGeom prst="rightArrow">
              <a:avLst/>
            </a:prstGeom>
            <a:solidFill>
              <a:srgbClr val="283730"/>
            </a:solidFill>
            <a:ln w="25400" cap="flat" cmpd="sng" algn="ctr">
              <a:solidFill>
                <a:srgbClr val="283730">
                  <a:shade val="1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GB" sz="1000" b="0" i="0" u="none" strike="noStrike" kern="0" cap="none" spc="0" normalizeH="0" baseline="0" noProof="0">
                <a:ln>
                  <a:noFill/>
                </a:ln>
                <a:solidFill>
                  <a:srgbClr val="F0F0F0"/>
                </a:solidFill>
                <a:effectLst/>
                <a:uLnTx/>
                <a:uFillTx/>
                <a:latin typeface="Corbel" panose="020B0503020204020204"/>
                <a:ea typeface="+mn-ea"/>
                <a:cs typeface="+mn-cs"/>
                <a:sym typeface="Arial"/>
              </a:endParaRPr>
            </a:p>
          </p:txBody>
        </p:sp>
        <p:sp>
          <p:nvSpPr>
            <p:cNvPr id="110" name="CasellaDiTesto 14">
              <a:extLst>
                <a:ext uri="{FF2B5EF4-FFF2-40B4-BE49-F238E27FC236}">
                  <a16:creationId xmlns:a16="http://schemas.microsoft.com/office/drawing/2014/main" id="{B46AE8E1-FF49-6D7E-1A6F-739D4D57DEA3}"/>
                </a:ext>
              </a:extLst>
            </p:cNvPr>
            <p:cNvSpPr txBox="1"/>
            <p:nvPr/>
          </p:nvSpPr>
          <p:spPr>
            <a:xfrm>
              <a:off x="6340120" y="2338675"/>
              <a:ext cx="2368451" cy="223786"/>
            </a:xfrm>
            <a:prstGeom prst="rect">
              <a:avLst/>
            </a:prstGeom>
            <a:noFill/>
          </p:spPr>
          <p:txBody>
            <a:bodyPr wrap="square" rtlCol="0">
              <a:spAutoFit/>
            </a:bodyPr>
            <a:lstStyle/>
            <a:p>
              <a:pPr>
                <a:buClr>
                  <a:srgbClr val="000000"/>
                </a:buClr>
                <a:buFont typeface="Arial"/>
                <a:buNone/>
              </a:pPr>
              <a:r>
                <a:rPr lang="en-GB" sz="1000" b="1" kern="0" dirty="0">
                  <a:cs typeface="Arial"/>
                  <a:sym typeface="Arial"/>
                </a:rPr>
                <a:t>Vegetables freezing process</a:t>
              </a:r>
            </a:p>
          </p:txBody>
        </p:sp>
        <p:pic>
          <p:nvPicPr>
            <p:cNvPr id="111" name="Picture 110" descr="A logo of a plant&#10;&#10;AI-generated content may be incorrect.">
              <a:extLst>
                <a:ext uri="{FF2B5EF4-FFF2-40B4-BE49-F238E27FC236}">
                  <a16:creationId xmlns:a16="http://schemas.microsoft.com/office/drawing/2014/main" id="{0B9DCF20-3F9B-03C0-432F-D192D970A2E0}"/>
                </a:ext>
              </a:extLst>
            </p:cNvPr>
            <p:cNvPicPr>
              <a:picLocks noChangeAspect="1"/>
            </p:cNvPicPr>
            <p:nvPr/>
          </p:nvPicPr>
          <p:blipFill>
            <a:blip r:embed="rId8"/>
            <a:stretch>
              <a:fillRect/>
            </a:stretch>
          </p:blipFill>
          <p:spPr>
            <a:xfrm>
              <a:off x="2189304" y="3002662"/>
              <a:ext cx="538411" cy="538411"/>
            </a:xfrm>
            <a:prstGeom prst="rect">
              <a:avLst/>
            </a:prstGeom>
          </p:spPr>
        </p:pic>
        <p:sp>
          <p:nvSpPr>
            <p:cNvPr id="112" name="Rectangle: Rounded Corners 111">
              <a:extLst>
                <a:ext uri="{FF2B5EF4-FFF2-40B4-BE49-F238E27FC236}">
                  <a16:creationId xmlns:a16="http://schemas.microsoft.com/office/drawing/2014/main" id="{2573F104-357F-7649-286C-F2987440D542}"/>
                </a:ext>
              </a:extLst>
            </p:cNvPr>
            <p:cNvSpPr/>
            <p:nvPr/>
          </p:nvSpPr>
          <p:spPr>
            <a:xfrm>
              <a:off x="3257905" y="2964373"/>
              <a:ext cx="832349" cy="607415"/>
            </a:xfrm>
            <a:prstGeom prst="roundRect">
              <a:avLst/>
            </a:prstGeom>
            <a:solidFill>
              <a:srgbClr val="ED7D31"/>
            </a:solidFill>
            <a:ln w="25400" cap="flat" cmpd="sng" algn="ctr">
              <a:solidFill>
                <a:srgbClr val="D9EAD3">
                  <a:shade val="1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0F0F0"/>
                </a:solidFill>
                <a:effectLst/>
                <a:uLnTx/>
                <a:uFillTx/>
                <a:latin typeface="Corbel" panose="020B0503020204020204"/>
                <a:ea typeface="+mn-ea"/>
                <a:cs typeface="+mn-cs"/>
                <a:sym typeface="Arial"/>
              </a:endParaRPr>
            </a:p>
          </p:txBody>
        </p:sp>
        <p:pic>
          <p:nvPicPr>
            <p:cNvPr id="113" name="Picture 112">
              <a:extLst>
                <a:ext uri="{FF2B5EF4-FFF2-40B4-BE49-F238E27FC236}">
                  <a16:creationId xmlns:a16="http://schemas.microsoft.com/office/drawing/2014/main" id="{3E2840A8-9FA9-3AB0-CA6F-6203FFDEFCF0}"/>
                </a:ext>
              </a:extLst>
            </p:cNvPr>
            <p:cNvPicPr>
              <a:picLocks noChangeAspect="1"/>
            </p:cNvPicPr>
            <p:nvPr/>
          </p:nvPicPr>
          <p:blipFill>
            <a:blip r:embed="rId9"/>
            <a:stretch>
              <a:fillRect/>
            </a:stretch>
          </p:blipFill>
          <p:spPr>
            <a:xfrm>
              <a:off x="3481239" y="3078558"/>
              <a:ext cx="390178" cy="402371"/>
            </a:xfrm>
            <a:prstGeom prst="rect">
              <a:avLst/>
            </a:prstGeom>
          </p:spPr>
        </p:pic>
        <p:pic>
          <p:nvPicPr>
            <p:cNvPr id="114" name="Picture 113">
              <a:extLst>
                <a:ext uri="{FF2B5EF4-FFF2-40B4-BE49-F238E27FC236}">
                  <a16:creationId xmlns:a16="http://schemas.microsoft.com/office/drawing/2014/main" id="{38F8BCBD-F0F7-97D4-1FCB-0C263D3FB4A9}"/>
                </a:ext>
              </a:extLst>
            </p:cNvPr>
            <p:cNvPicPr>
              <a:picLocks noChangeAspect="1"/>
            </p:cNvPicPr>
            <p:nvPr/>
          </p:nvPicPr>
          <p:blipFill>
            <a:blip r:embed="rId10"/>
            <a:stretch>
              <a:fillRect/>
            </a:stretch>
          </p:blipFill>
          <p:spPr>
            <a:xfrm>
              <a:off x="8791989" y="4174684"/>
              <a:ext cx="435164" cy="435164"/>
            </a:xfrm>
            <a:prstGeom prst="rect">
              <a:avLst/>
            </a:prstGeom>
          </p:spPr>
        </p:pic>
        <p:sp>
          <p:nvSpPr>
            <p:cNvPr id="115" name="CasellaDiTesto 42">
              <a:extLst>
                <a:ext uri="{FF2B5EF4-FFF2-40B4-BE49-F238E27FC236}">
                  <a16:creationId xmlns:a16="http://schemas.microsoft.com/office/drawing/2014/main" id="{D9E62075-6803-60D7-C598-5D6904A05B2B}"/>
                </a:ext>
              </a:extLst>
            </p:cNvPr>
            <p:cNvSpPr txBox="1"/>
            <p:nvPr/>
          </p:nvSpPr>
          <p:spPr>
            <a:xfrm>
              <a:off x="8485353" y="4349663"/>
              <a:ext cx="549246" cy="195813"/>
            </a:xfrm>
            <a:prstGeom prst="rect">
              <a:avLst/>
            </a:prstGeom>
            <a:noFill/>
          </p:spPr>
          <p:txBody>
            <a:bodyPr wrap="square" rtlCol="0">
              <a:spAutoFit/>
            </a:bodyPr>
            <a:lstStyle/>
            <a:p>
              <a:pPr>
                <a:buClr>
                  <a:srgbClr val="000000"/>
                </a:buClr>
                <a:buFont typeface="Arial"/>
                <a:buNone/>
              </a:pPr>
              <a:r>
                <a:rPr lang="en-GB" sz="800" kern="0" dirty="0">
                  <a:solidFill>
                    <a:srgbClr val="000000"/>
                  </a:solidFill>
                  <a:latin typeface="Corbel" panose="020B0503020204020204"/>
                  <a:cs typeface="Arial"/>
                  <a:sym typeface="Arial"/>
                </a:rPr>
                <a:t>-20ºC </a:t>
              </a:r>
            </a:p>
          </p:txBody>
        </p:sp>
        <p:sp>
          <p:nvSpPr>
            <p:cNvPr id="116" name="CasellaDiTesto 40">
              <a:extLst>
                <a:ext uri="{FF2B5EF4-FFF2-40B4-BE49-F238E27FC236}">
                  <a16:creationId xmlns:a16="http://schemas.microsoft.com/office/drawing/2014/main" id="{A1BB47E7-C0A5-9319-3825-F1D15ADD56DC}"/>
                </a:ext>
              </a:extLst>
            </p:cNvPr>
            <p:cNvSpPr txBox="1"/>
            <p:nvPr/>
          </p:nvSpPr>
          <p:spPr>
            <a:xfrm>
              <a:off x="8561603" y="4004936"/>
              <a:ext cx="1000959" cy="223786"/>
            </a:xfrm>
            <a:prstGeom prst="rect">
              <a:avLst/>
            </a:prstGeom>
            <a:noFill/>
          </p:spPr>
          <p:txBody>
            <a:bodyPr wrap="square" rtlCol="0">
              <a:spAutoFit/>
            </a:bodyPr>
            <a:lstStyle/>
            <a:p>
              <a:pPr>
                <a:buClr>
                  <a:srgbClr val="000000"/>
                </a:buClr>
                <a:buFont typeface="Arial"/>
                <a:buNone/>
              </a:pPr>
              <a:r>
                <a:rPr lang="en-GB" sz="1000" b="1" kern="0" dirty="0">
                  <a:solidFill>
                    <a:srgbClr val="000000"/>
                  </a:solidFill>
                  <a:cs typeface="Arial"/>
                  <a:sym typeface="Arial"/>
                </a:rPr>
                <a:t>Cold Storage</a:t>
              </a:r>
            </a:p>
          </p:txBody>
        </p:sp>
        <p:sp>
          <p:nvSpPr>
            <p:cNvPr id="117" name="CasellaDiTesto 42">
              <a:extLst>
                <a:ext uri="{FF2B5EF4-FFF2-40B4-BE49-F238E27FC236}">
                  <a16:creationId xmlns:a16="http://schemas.microsoft.com/office/drawing/2014/main" id="{9B1B5C6B-9689-16E1-8F82-80FF789B7935}"/>
                </a:ext>
              </a:extLst>
            </p:cNvPr>
            <p:cNvSpPr txBox="1"/>
            <p:nvPr/>
          </p:nvSpPr>
          <p:spPr>
            <a:xfrm>
              <a:off x="6869865" y="3310618"/>
              <a:ext cx="410549" cy="195813"/>
            </a:xfrm>
            <a:prstGeom prst="rect">
              <a:avLst/>
            </a:prstGeom>
            <a:noFill/>
          </p:spPr>
          <p:txBody>
            <a:bodyPr wrap="square" rtlCol="0">
              <a:spAutoFit/>
            </a:bodyPr>
            <a:lstStyle/>
            <a:p>
              <a:pPr>
                <a:buClr>
                  <a:srgbClr val="000000"/>
                </a:buClr>
                <a:buFont typeface="Arial"/>
                <a:buNone/>
              </a:pPr>
              <a:r>
                <a:rPr lang="en-GB" sz="800" kern="0" dirty="0">
                  <a:solidFill>
                    <a:srgbClr val="000000"/>
                  </a:solidFill>
                  <a:latin typeface="Corbel" panose="020B0503020204020204"/>
                  <a:cs typeface="Arial"/>
                  <a:sym typeface="Arial"/>
                </a:rPr>
                <a:t>85ºC </a:t>
              </a:r>
            </a:p>
          </p:txBody>
        </p:sp>
        <p:sp>
          <p:nvSpPr>
            <p:cNvPr id="118" name="CasellaDiTesto 42">
              <a:extLst>
                <a:ext uri="{FF2B5EF4-FFF2-40B4-BE49-F238E27FC236}">
                  <a16:creationId xmlns:a16="http://schemas.microsoft.com/office/drawing/2014/main" id="{0D68EAB6-7DEC-3F95-BAA3-43DEF779FDC9}"/>
                </a:ext>
              </a:extLst>
            </p:cNvPr>
            <p:cNvSpPr txBox="1"/>
            <p:nvPr/>
          </p:nvSpPr>
          <p:spPr>
            <a:xfrm>
              <a:off x="7396870" y="3299659"/>
              <a:ext cx="335906" cy="195813"/>
            </a:xfrm>
            <a:prstGeom prst="rect">
              <a:avLst/>
            </a:prstGeom>
            <a:noFill/>
          </p:spPr>
          <p:txBody>
            <a:bodyPr wrap="square" rtlCol="0">
              <a:spAutoFit/>
            </a:bodyPr>
            <a:lstStyle/>
            <a:p>
              <a:pPr>
                <a:buClr>
                  <a:srgbClr val="000000"/>
                </a:buClr>
                <a:buFont typeface="Arial"/>
                <a:buNone/>
              </a:pPr>
              <a:r>
                <a:rPr lang="en-GB" sz="800" kern="0" dirty="0">
                  <a:solidFill>
                    <a:srgbClr val="000000"/>
                  </a:solidFill>
                  <a:latin typeface="Corbel" panose="020B0503020204020204"/>
                  <a:cs typeface="Arial"/>
                  <a:sym typeface="Arial"/>
                </a:rPr>
                <a:t>5ºC</a:t>
              </a:r>
              <a:endParaRPr lang="en-GB" sz="700" kern="0" dirty="0">
                <a:solidFill>
                  <a:srgbClr val="000000"/>
                </a:solidFill>
                <a:latin typeface="Corbel" panose="020B0503020204020204"/>
                <a:cs typeface="Arial"/>
                <a:sym typeface="Arial"/>
              </a:endParaRPr>
            </a:p>
          </p:txBody>
        </p:sp>
        <p:sp>
          <p:nvSpPr>
            <p:cNvPr id="119" name="CasellaDiTesto 42">
              <a:extLst>
                <a:ext uri="{FF2B5EF4-FFF2-40B4-BE49-F238E27FC236}">
                  <a16:creationId xmlns:a16="http://schemas.microsoft.com/office/drawing/2014/main" id="{B1B36D39-3C22-DD39-34B9-5DDE7BB47327}"/>
                </a:ext>
              </a:extLst>
            </p:cNvPr>
            <p:cNvSpPr txBox="1"/>
            <p:nvPr/>
          </p:nvSpPr>
          <p:spPr>
            <a:xfrm>
              <a:off x="8320304" y="3346501"/>
              <a:ext cx="335906" cy="195813"/>
            </a:xfrm>
            <a:prstGeom prst="rect">
              <a:avLst/>
            </a:prstGeom>
            <a:noFill/>
          </p:spPr>
          <p:txBody>
            <a:bodyPr wrap="square" rtlCol="0">
              <a:spAutoFit/>
            </a:bodyPr>
            <a:lstStyle/>
            <a:p>
              <a:pPr>
                <a:buClr>
                  <a:srgbClr val="000000"/>
                </a:buClr>
                <a:buFont typeface="Arial"/>
                <a:buNone/>
              </a:pPr>
              <a:r>
                <a:rPr lang="en-GB" sz="800" kern="0" dirty="0">
                  <a:solidFill>
                    <a:srgbClr val="000000"/>
                  </a:solidFill>
                  <a:latin typeface="Corbel" panose="020B0503020204020204"/>
                  <a:cs typeface="Arial"/>
                  <a:sym typeface="Arial"/>
                </a:rPr>
                <a:t>5ºC</a:t>
              </a:r>
            </a:p>
          </p:txBody>
        </p:sp>
        <p:sp>
          <p:nvSpPr>
            <p:cNvPr id="120" name="CasellaDiTesto 42">
              <a:extLst>
                <a:ext uri="{FF2B5EF4-FFF2-40B4-BE49-F238E27FC236}">
                  <a16:creationId xmlns:a16="http://schemas.microsoft.com/office/drawing/2014/main" id="{964489AC-FEE8-AEC6-7FB9-CB1547918954}"/>
                </a:ext>
              </a:extLst>
            </p:cNvPr>
            <p:cNvSpPr txBox="1"/>
            <p:nvPr/>
          </p:nvSpPr>
          <p:spPr>
            <a:xfrm>
              <a:off x="9325740" y="3358582"/>
              <a:ext cx="416711" cy="195813"/>
            </a:xfrm>
            <a:prstGeom prst="rect">
              <a:avLst/>
            </a:prstGeom>
            <a:noFill/>
          </p:spPr>
          <p:txBody>
            <a:bodyPr wrap="square" rtlCol="0">
              <a:spAutoFit/>
            </a:bodyPr>
            <a:lstStyle/>
            <a:p>
              <a:pPr>
                <a:buClr>
                  <a:srgbClr val="000000"/>
                </a:buClr>
                <a:buFont typeface="Arial"/>
                <a:buNone/>
              </a:pPr>
              <a:r>
                <a:rPr lang="en-GB" sz="800" kern="0" dirty="0">
                  <a:solidFill>
                    <a:srgbClr val="000000"/>
                  </a:solidFill>
                  <a:latin typeface="Corbel" panose="020B0503020204020204"/>
                  <a:cs typeface="Arial"/>
                  <a:sym typeface="Arial"/>
                </a:rPr>
                <a:t>-20ºC</a:t>
              </a:r>
            </a:p>
          </p:txBody>
        </p:sp>
        <p:sp>
          <p:nvSpPr>
            <p:cNvPr id="121" name="CasellaDiTesto 40">
              <a:extLst>
                <a:ext uri="{FF2B5EF4-FFF2-40B4-BE49-F238E27FC236}">
                  <a16:creationId xmlns:a16="http://schemas.microsoft.com/office/drawing/2014/main" id="{43727AAA-287F-3233-4184-21DFAD505BFA}"/>
                </a:ext>
              </a:extLst>
            </p:cNvPr>
            <p:cNvSpPr txBox="1"/>
            <p:nvPr/>
          </p:nvSpPr>
          <p:spPr>
            <a:xfrm>
              <a:off x="2206229" y="2689676"/>
              <a:ext cx="535294" cy="223786"/>
            </a:xfrm>
            <a:prstGeom prst="rect">
              <a:avLst/>
            </a:prstGeom>
            <a:noFill/>
          </p:spPr>
          <p:txBody>
            <a:bodyPr wrap="square" rtlCol="0">
              <a:spAutoFit/>
            </a:bodyPr>
            <a:lstStyle/>
            <a:p>
              <a:pPr>
                <a:buClr>
                  <a:srgbClr val="000000"/>
                </a:buClr>
                <a:buFont typeface="Arial"/>
                <a:buNone/>
              </a:pPr>
              <a:r>
                <a:rPr lang="es-ES" sz="1000" kern="0" dirty="0">
                  <a:solidFill>
                    <a:srgbClr val="000000"/>
                  </a:solidFill>
                  <a:cs typeface="Arial"/>
                  <a:sym typeface="Arial"/>
                </a:rPr>
                <a:t>F</a:t>
              </a:r>
              <a:r>
                <a:rPr lang="en-GB" sz="1000" kern="0" dirty="0" err="1">
                  <a:solidFill>
                    <a:srgbClr val="000000"/>
                  </a:solidFill>
                  <a:cs typeface="Arial"/>
                  <a:sym typeface="Arial"/>
                </a:rPr>
                <a:t>ield</a:t>
              </a:r>
              <a:endParaRPr lang="en-GB" sz="1000" kern="0" dirty="0">
                <a:solidFill>
                  <a:srgbClr val="000000"/>
                </a:solidFill>
                <a:cs typeface="Arial"/>
                <a:sym typeface="Arial"/>
              </a:endParaRPr>
            </a:p>
          </p:txBody>
        </p:sp>
        <p:sp>
          <p:nvSpPr>
            <p:cNvPr id="122" name="CasellaDiTesto 40">
              <a:extLst>
                <a:ext uri="{FF2B5EF4-FFF2-40B4-BE49-F238E27FC236}">
                  <a16:creationId xmlns:a16="http://schemas.microsoft.com/office/drawing/2014/main" id="{C983ED58-CD66-3A83-A027-CC06CED5EA38}"/>
                </a:ext>
              </a:extLst>
            </p:cNvPr>
            <p:cNvSpPr txBox="1"/>
            <p:nvPr/>
          </p:nvSpPr>
          <p:spPr>
            <a:xfrm>
              <a:off x="3216472" y="2529522"/>
              <a:ext cx="907986" cy="363652"/>
            </a:xfrm>
            <a:prstGeom prst="rect">
              <a:avLst/>
            </a:prstGeom>
            <a:noFill/>
          </p:spPr>
          <p:txBody>
            <a:bodyPr wrap="square" rtlCol="0">
              <a:spAutoFit/>
            </a:bodyPr>
            <a:lstStyle/>
            <a:p>
              <a:pPr algn="ctr">
                <a:buClr>
                  <a:srgbClr val="000000"/>
                </a:buClr>
                <a:buFont typeface="Arial"/>
                <a:buNone/>
              </a:pPr>
              <a:r>
                <a:rPr lang="es-ES" sz="1000" kern="0" dirty="0" err="1">
                  <a:solidFill>
                    <a:srgbClr val="000000"/>
                  </a:solidFill>
                  <a:cs typeface="Arial"/>
                  <a:sym typeface="Arial"/>
                </a:rPr>
                <a:t>Inbound</a:t>
              </a:r>
              <a:r>
                <a:rPr lang="es-ES" sz="1000" kern="0" dirty="0">
                  <a:solidFill>
                    <a:srgbClr val="000000"/>
                  </a:solidFill>
                  <a:cs typeface="Arial"/>
                  <a:sym typeface="Arial"/>
                </a:rPr>
                <a:t> L</a:t>
              </a:r>
              <a:r>
                <a:rPr lang="en-GB" sz="1000" kern="0" dirty="0" err="1">
                  <a:solidFill>
                    <a:srgbClr val="000000"/>
                  </a:solidFill>
                  <a:cs typeface="Arial"/>
                  <a:sym typeface="Arial"/>
                </a:rPr>
                <a:t>ogistics</a:t>
              </a:r>
              <a:endParaRPr lang="en-GB" sz="1000" kern="0" dirty="0">
                <a:solidFill>
                  <a:srgbClr val="000000"/>
                </a:solidFill>
                <a:cs typeface="Arial"/>
                <a:sym typeface="Arial"/>
              </a:endParaRPr>
            </a:p>
          </p:txBody>
        </p:sp>
        <p:sp>
          <p:nvSpPr>
            <p:cNvPr id="123" name="Freccia a destra 9">
              <a:extLst>
                <a:ext uri="{FF2B5EF4-FFF2-40B4-BE49-F238E27FC236}">
                  <a16:creationId xmlns:a16="http://schemas.microsoft.com/office/drawing/2014/main" id="{EDD2ED37-58BD-9B4B-160A-97CCFDA3343F}"/>
                </a:ext>
              </a:extLst>
            </p:cNvPr>
            <p:cNvSpPr/>
            <p:nvPr/>
          </p:nvSpPr>
          <p:spPr>
            <a:xfrm>
              <a:off x="2955651" y="3208250"/>
              <a:ext cx="279678" cy="176440"/>
            </a:xfrm>
            <a:prstGeom prst="rightArrow">
              <a:avLst/>
            </a:prstGeom>
            <a:solidFill>
              <a:srgbClr val="283730"/>
            </a:solidFill>
            <a:ln w="25400" cap="flat" cmpd="sng" algn="ctr">
              <a:solidFill>
                <a:srgbClr val="283730">
                  <a:shade val="1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GB" sz="1000" b="0" i="0" u="none" strike="noStrike" kern="0" cap="none" spc="0" normalizeH="0" baseline="0" noProof="0">
                <a:ln>
                  <a:noFill/>
                </a:ln>
                <a:solidFill>
                  <a:srgbClr val="F0F0F0"/>
                </a:solidFill>
                <a:effectLst/>
                <a:uLnTx/>
                <a:uFillTx/>
                <a:latin typeface="Corbel" panose="020B0503020204020204"/>
                <a:ea typeface="+mn-ea"/>
                <a:cs typeface="+mn-cs"/>
                <a:sym typeface="Arial"/>
              </a:endParaRPr>
            </a:p>
          </p:txBody>
        </p:sp>
        <p:sp>
          <p:nvSpPr>
            <p:cNvPr id="124" name="CasellaDiTesto 40">
              <a:extLst>
                <a:ext uri="{FF2B5EF4-FFF2-40B4-BE49-F238E27FC236}">
                  <a16:creationId xmlns:a16="http://schemas.microsoft.com/office/drawing/2014/main" id="{C75E979E-A0DA-2634-D053-56D4810DD7B8}"/>
                </a:ext>
              </a:extLst>
            </p:cNvPr>
            <p:cNvSpPr txBox="1"/>
            <p:nvPr/>
          </p:nvSpPr>
          <p:spPr>
            <a:xfrm>
              <a:off x="7099373" y="4379853"/>
              <a:ext cx="907986" cy="400110"/>
            </a:xfrm>
            <a:prstGeom prst="rect">
              <a:avLst/>
            </a:prstGeom>
            <a:noFill/>
          </p:spPr>
          <p:txBody>
            <a:bodyPr wrap="square" rtlCol="0">
              <a:spAutoFit/>
            </a:bodyPr>
            <a:lstStyle/>
            <a:p>
              <a:pPr algn="ctr">
                <a:buClr>
                  <a:srgbClr val="000000"/>
                </a:buClr>
                <a:buFont typeface="Arial"/>
                <a:buNone/>
              </a:pPr>
              <a:r>
                <a:rPr lang="es-ES" sz="1000" kern="0" dirty="0" err="1">
                  <a:solidFill>
                    <a:srgbClr val="000000"/>
                  </a:solidFill>
                  <a:latin typeface="Corbel" panose="020B0503020204020204"/>
                  <a:cs typeface="Arial"/>
                  <a:sym typeface="Arial"/>
                </a:rPr>
                <a:t>Outbound</a:t>
              </a:r>
              <a:r>
                <a:rPr lang="es-ES" sz="1000" kern="0" dirty="0">
                  <a:solidFill>
                    <a:srgbClr val="000000"/>
                  </a:solidFill>
                  <a:latin typeface="Corbel" panose="020B0503020204020204"/>
                  <a:cs typeface="Arial"/>
                  <a:sym typeface="Arial"/>
                </a:rPr>
                <a:t> L</a:t>
              </a:r>
              <a:r>
                <a:rPr lang="en-GB" sz="1000" kern="0" dirty="0" err="1">
                  <a:solidFill>
                    <a:srgbClr val="000000"/>
                  </a:solidFill>
                  <a:latin typeface="Corbel" panose="020B0503020204020204"/>
                  <a:cs typeface="Arial"/>
                  <a:sym typeface="Arial"/>
                </a:rPr>
                <a:t>ogistics</a:t>
              </a:r>
              <a:endParaRPr lang="en-GB" sz="1000" kern="0" dirty="0">
                <a:solidFill>
                  <a:srgbClr val="000000"/>
                </a:solidFill>
                <a:latin typeface="Corbel" panose="020B0503020204020204"/>
                <a:cs typeface="Arial"/>
                <a:sym typeface="Arial"/>
              </a:endParaRPr>
            </a:p>
          </p:txBody>
        </p:sp>
        <p:sp>
          <p:nvSpPr>
            <p:cNvPr id="125" name="Freccia a destra 9">
              <a:extLst>
                <a:ext uri="{FF2B5EF4-FFF2-40B4-BE49-F238E27FC236}">
                  <a16:creationId xmlns:a16="http://schemas.microsoft.com/office/drawing/2014/main" id="{BA2817BB-0BBB-4ECB-6AC9-A4B4799CF552}"/>
                </a:ext>
              </a:extLst>
            </p:cNvPr>
            <p:cNvSpPr/>
            <p:nvPr/>
          </p:nvSpPr>
          <p:spPr>
            <a:xfrm>
              <a:off x="4105507" y="3182608"/>
              <a:ext cx="279678" cy="176440"/>
            </a:xfrm>
            <a:prstGeom prst="rightArrow">
              <a:avLst/>
            </a:prstGeom>
            <a:solidFill>
              <a:srgbClr val="283730"/>
            </a:solidFill>
            <a:ln w="25400" cap="flat" cmpd="sng" algn="ctr">
              <a:solidFill>
                <a:srgbClr val="283730">
                  <a:shade val="1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GB" sz="1000" b="0" i="0" u="none" strike="noStrike" kern="0" cap="none" spc="0" normalizeH="0" baseline="0" noProof="0">
                <a:ln>
                  <a:noFill/>
                </a:ln>
                <a:solidFill>
                  <a:srgbClr val="F0F0F0"/>
                </a:solidFill>
                <a:effectLst/>
                <a:uLnTx/>
                <a:uFillTx/>
                <a:latin typeface="Corbel" panose="020B0503020204020204"/>
                <a:ea typeface="+mn-ea"/>
                <a:cs typeface="+mn-cs"/>
                <a:sym typeface="Arial"/>
              </a:endParaRPr>
            </a:p>
          </p:txBody>
        </p:sp>
        <p:sp>
          <p:nvSpPr>
            <p:cNvPr id="126" name="CasellaDiTesto 40">
              <a:extLst>
                <a:ext uri="{FF2B5EF4-FFF2-40B4-BE49-F238E27FC236}">
                  <a16:creationId xmlns:a16="http://schemas.microsoft.com/office/drawing/2014/main" id="{4937A3F5-DB93-88C8-F693-CFBC50FF4439}"/>
                </a:ext>
              </a:extLst>
            </p:cNvPr>
            <p:cNvSpPr txBox="1"/>
            <p:nvPr/>
          </p:nvSpPr>
          <p:spPr>
            <a:xfrm>
              <a:off x="8560016" y="4691716"/>
              <a:ext cx="907986" cy="223786"/>
            </a:xfrm>
            <a:prstGeom prst="rect">
              <a:avLst/>
            </a:prstGeom>
            <a:noFill/>
          </p:spPr>
          <p:txBody>
            <a:bodyPr wrap="square" rtlCol="0">
              <a:spAutoFit/>
            </a:bodyPr>
            <a:lstStyle/>
            <a:p>
              <a:pPr algn="ctr">
                <a:buClr>
                  <a:srgbClr val="000000"/>
                </a:buClr>
                <a:buFont typeface="Arial"/>
                <a:buNone/>
              </a:pPr>
              <a:r>
                <a:rPr lang="es-ES" sz="1000" b="1" kern="0" dirty="0" err="1">
                  <a:solidFill>
                    <a:srgbClr val="000000"/>
                  </a:solidFill>
                  <a:cs typeface="Arial"/>
                  <a:sym typeface="Arial"/>
                </a:rPr>
                <a:t>Packaging</a:t>
              </a:r>
              <a:endParaRPr lang="en-GB" sz="1000" b="1" kern="0" dirty="0">
                <a:solidFill>
                  <a:srgbClr val="000000"/>
                </a:solidFill>
                <a:cs typeface="Arial"/>
                <a:sym typeface="Arial"/>
              </a:endParaRPr>
            </a:p>
          </p:txBody>
        </p:sp>
        <p:sp>
          <p:nvSpPr>
            <p:cNvPr id="127" name="Freccia a destra 9">
              <a:extLst>
                <a:ext uri="{FF2B5EF4-FFF2-40B4-BE49-F238E27FC236}">
                  <a16:creationId xmlns:a16="http://schemas.microsoft.com/office/drawing/2014/main" id="{227FC939-F8AA-35AB-6FCB-2E582A3ADFC7}"/>
                </a:ext>
              </a:extLst>
            </p:cNvPr>
            <p:cNvSpPr/>
            <p:nvPr/>
          </p:nvSpPr>
          <p:spPr>
            <a:xfrm rot="10800000">
              <a:off x="8040657" y="5064378"/>
              <a:ext cx="279678" cy="176440"/>
            </a:xfrm>
            <a:prstGeom prst="rightArrow">
              <a:avLst/>
            </a:prstGeom>
            <a:solidFill>
              <a:srgbClr val="283730"/>
            </a:solidFill>
            <a:ln w="25400" cap="flat" cmpd="sng" algn="ctr">
              <a:solidFill>
                <a:srgbClr val="283730">
                  <a:shade val="1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GB" sz="1000" b="0" i="0" u="none" strike="noStrike" kern="0" cap="none" spc="0" normalizeH="0" baseline="0" noProof="0">
                <a:ln>
                  <a:noFill/>
                </a:ln>
                <a:solidFill>
                  <a:srgbClr val="F0F0F0"/>
                </a:solidFill>
                <a:effectLst/>
                <a:uLnTx/>
                <a:uFillTx/>
                <a:latin typeface="Corbel" panose="020B0503020204020204"/>
                <a:ea typeface="+mn-ea"/>
                <a:cs typeface="+mn-cs"/>
                <a:sym typeface="Arial"/>
              </a:endParaRPr>
            </a:p>
          </p:txBody>
        </p:sp>
        <p:pic>
          <p:nvPicPr>
            <p:cNvPr id="128" name="Picture 127" descr="A blue and black water drop&#10;&#10;AI-generated content may be incorrect.">
              <a:extLst>
                <a:ext uri="{FF2B5EF4-FFF2-40B4-BE49-F238E27FC236}">
                  <a16:creationId xmlns:a16="http://schemas.microsoft.com/office/drawing/2014/main" id="{ECA4CFBF-3831-2F60-C809-4DCB0561A29E}"/>
                </a:ext>
              </a:extLst>
            </p:cNvPr>
            <p:cNvPicPr>
              <a:picLocks noChangeAspect="1"/>
            </p:cNvPicPr>
            <p:nvPr/>
          </p:nvPicPr>
          <p:blipFill>
            <a:blip r:embed="rId11"/>
            <a:stretch>
              <a:fillRect/>
            </a:stretch>
          </p:blipFill>
          <p:spPr>
            <a:xfrm>
              <a:off x="7269777" y="1930794"/>
              <a:ext cx="224787" cy="224787"/>
            </a:xfrm>
            <a:prstGeom prst="rect">
              <a:avLst/>
            </a:prstGeom>
          </p:spPr>
        </p:pic>
        <p:pic>
          <p:nvPicPr>
            <p:cNvPr id="129" name="Picture 128" descr="A yellow lightning bolt on a black background&#10;&#10;AI-generated content may be incorrect.">
              <a:extLst>
                <a:ext uri="{FF2B5EF4-FFF2-40B4-BE49-F238E27FC236}">
                  <a16:creationId xmlns:a16="http://schemas.microsoft.com/office/drawing/2014/main" id="{E7A7E170-E7D6-4B87-7D6D-2F152D0AA6C1}"/>
                </a:ext>
              </a:extLst>
            </p:cNvPr>
            <p:cNvPicPr>
              <a:picLocks noChangeAspect="1"/>
            </p:cNvPicPr>
            <p:nvPr/>
          </p:nvPicPr>
          <p:blipFill>
            <a:blip r:embed="rId12"/>
            <a:stretch>
              <a:fillRect/>
            </a:stretch>
          </p:blipFill>
          <p:spPr>
            <a:xfrm>
              <a:off x="7023191" y="1929072"/>
              <a:ext cx="224789" cy="245550"/>
            </a:xfrm>
            <a:prstGeom prst="rect">
              <a:avLst/>
            </a:prstGeom>
          </p:spPr>
        </p:pic>
        <p:sp>
          <p:nvSpPr>
            <p:cNvPr id="130" name="Rectangle: Rounded Corners 129">
              <a:extLst>
                <a:ext uri="{FF2B5EF4-FFF2-40B4-BE49-F238E27FC236}">
                  <a16:creationId xmlns:a16="http://schemas.microsoft.com/office/drawing/2014/main" id="{AC9150AE-58BF-9284-D528-42BD269DAB60}"/>
                </a:ext>
              </a:extLst>
            </p:cNvPr>
            <p:cNvSpPr/>
            <p:nvPr/>
          </p:nvSpPr>
          <p:spPr>
            <a:xfrm>
              <a:off x="7175010" y="4807621"/>
              <a:ext cx="832349" cy="607415"/>
            </a:xfrm>
            <a:prstGeom prst="roundRect">
              <a:avLst/>
            </a:prstGeom>
            <a:solidFill>
              <a:srgbClr val="ED7D31"/>
            </a:solidFill>
            <a:ln w="25400" cap="flat" cmpd="sng" algn="ctr">
              <a:solidFill>
                <a:srgbClr val="D9EAD3">
                  <a:shade val="1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0F0F0"/>
                </a:solidFill>
                <a:effectLst/>
                <a:uLnTx/>
                <a:uFillTx/>
                <a:latin typeface="Corbel" panose="020B0503020204020204"/>
                <a:ea typeface="+mn-ea"/>
                <a:cs typeface="+mn-cs"/>
                <a:sym typeface="Arial"/>
              </a:endParaRPr>
            </a:p>
          </p:txBody>
        </p:sp>
        <p:pic>
          <p:nvPicPr>
            <p:cNvPr id="131" name="Picture 130">
              <a:extLst>
                <a:ext uri="{FF2B5EF4-FFF2-40B4-BE49-F238E27FC236}">
                  <a16:creationId xmlns:a16="http://schemas.microsoft.com/office/drawing/2014/main" id="{CBA9573B-8024-A336-2F81-6DBAC5414F2F}"/>
                </a:ext>
              </a:extLst>
            </p:cNvPr>
            <p:cNvPicPr>
              <a:picLocks noChangeAspect="1"/>
            </p:cNvPicPr>
            <p:nvPr/>
          </p:nvPicPr>
          <p:blipFill>
            <a:blip r:embed="rId9"/>
            <a:stretch>
              <a:fillRect/>
            </a:stretch>
          </p:blipFill>
          <p:spPr>
            <a:xfrm>
              <a:off x="7433197" y="4910142"/>
              <a:ext cx="390178" cy="402371"/>
            </a:xfrm>
            <a:prstGeom prst="rect">
              <a:avLst/>
            </a:prstGeom>
          </p:spPr>
        </p:pic>
        <p:pic>
          <p:nvPicPr>
            <p:cNvPr id="132" name="Picture 131" descr="A green and black logo&#10;&#10;Description automatically generated">
              <a:extLst>
                <a:ext uri="{FF2B5EF4-FFF2-40B4-BE49-F238E27FC236}">
                  <a16:creationId xmlns:a16="http://schemas.microsoft.com/office/drawing/2014/main" id="{FAB9BFF4-FA62-C705-E7AE-1D89D6AFA8C3}"/>
                </a:ext>
              </a:extLst>
            </p:cNvPr>
            <p:cNvPicPr>
              <a:picLocks noChangeAspect="1"/>
            </p:cNvPicPr>
            <p:nvPr/>
          </p:nvPicPr>
          <p:blipFill>
            <a:blip r:embed="rId13"/>
            <a:stretch>
              <a:fillRect/>
            </a:stretch>
          </p:blipFill>
          <p:spPr>
            <a:xfrm>
              <a:off x="4523554" y="2372700"/>
              <a:ext cx="220644" cy="287675"/>
            </a:xfrm>
            <a:prstGeom prst="rect">
              <a:avLst/>
            </a:prstGeom>
          </p:spPr>
        </p:pic>
        <p:pic>
          <p:nvPicPr>
            <p:cNvPr id="133" name="Picture 132" descr="A green and black logo&#10;&#10;Description automatically generated">
              <a:extLst>
                <a:ext uri="{FF2B5EF4-FFF2-40B4-BE49-F238E27FC236}">
                  <a16:creationId xmlns:a16="http://schemas.microsoft.com/office/drawing/2014/main" id="{9885871C-5DD0-01F8-F84D-CD2960D88BD4}"/>
                </a:ext>
              </a:extLst>
            </p:cNvPr>
            <p:cNvPicPr>
              <a:picLocks noChangeAspect="1"/>
            </p:cNvPicPr>
            <p:nvPr/>
          </p:nvPicPr>
          <p:blipFill>
            <a:blip r:embed="rId13"/>
            <a:stretch>
              <a:fillRect/>
            </a:stretch>
          </p:blipFill>
          <p:spPr>
            <a:xfrm>
              <a:off x="8481672" y="4125979"/>
              <a:ext cx="174538" cy="227562"/>
            </a:xfrm>
            <a:prstGeom prst="rect">
              <a:avLst/>
            </a:prstGeom>
          </p:spPr>
        </p:pic>
        <p:sp>
          <p:nvSpPr>
            <p:cNvPr id="134" name="Freccia a destra 9">
              <a:extLst>
                <a:ext uri="{FF2B5EF4-FFF2-40B4-BE49-F238E27FC236}">
                  <a16:creationId xmlns:a16="http://schemas.microsoft.com/office/drawing/2014/main" id="{2DCE8B61-FB2A-2B81-DD5B-994A7343464C}"/>
                </a:ext>
              </a:extLst>
            </p:cNvPr>
            <p:cNvSpPr/>
            <p:nvPr/>
          </p:nvSpPr>
          <p:spPr>
            <a:xfrm rot="5400000">
              <a:off x="8903326" y="3809969"/>
              <a:ext cx="170115" cy="113628"/>
            </a:xfrm>
            <a:prstGeom prst="rightArrow">
              <a:avLst/>
            </a:prstGeom>
            <a:solidFill>
              <a:srgbClr val="283730"/>
            </a:solidFill>
            <a:ln w="25400" cap="flat" cmpd="sng" algn="ctr">
              <a:solidFill>
                <a:srgbClr val="283730">
                  <a:shade val="1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GB" sz="1000" b="0" i="0" u="none" strike="noStrike" kern="0" cap="none" spc="0" normalizeH="0" baseline="0" noProof="0">
                <a:ln>
                  <a:noFill/>
                </a:ln>
                <a:solidFill>
                  <a:srgbClr val="F0F0F0"/>
                </a:solidFill>
                <a:effectLst/>
                <a:uLnTx/>
                <a:uFillTx/>
                <a:latin typeface="Corbel" panose="020B0503020204020204"/>
                <a:ea typeface="+mn-ea"/>
                <a:cs typeface="+mn-cs"/>
                <a:sym typeface="Arial"/>
              </a:endParaRPr>
            </a:p>
          </p:txBody>
        </p:sp>
        <p:sp>
          <p:nvSpPr>
            <p:cNvPr id="135" name="TextBox 134">
              <a:extLst>
                <a:ext uri="{FF2B5EF4-FFF2-40B4-BE49-F238E27FC236}">
                  <a16:creationId xmlns:a16="http://schemas.microsoft.com/office/drawing/2014/main" id="{5A7DDC86-EC01-5158-A514-5EA615365902}"/>
                </a:ext>
              </a:extLst>
            </p:cNvPr>
            <p:cNvSpPr txBox="1"/>
            <p:nvPr/>
          </p:nvSpPr>
          <p:spPr>
            <a:xfrm>
              <a:off x="1858667" y="3789637"/>
              <a:ext cx="2664887" cy="909130"/>
            </a:xfrm>
            <a:prstGeom prst="rect">
              <a:avLst/>
            </a:prstGeom>
            <a:noFill/>
          </p:spPr>
          <p:txBody>
            <a:bodyPr wrap="square">
              <a:spAutoFit/>
            </a:bodyPr>
            <a:lstStyle/>
            <a:p>
              <a:pPr marL="139700">
                <a:buClr>
                  <a:srgbClr val="000000"/>
                </a:buClr>
                <a:buFont typeface="Arial"/>
                <a:buNone/>
              </a:pPr>
              <a:endParaRPr lang="en-GB" sz="1100" kern="0" dirty="0">
                <a:solidFill>
                  <a:srgbClr val="000000"/>
                </a:solidFill>
                <a:cs typeface="Arial"/>
                <a:sym typeface="Arial"/>
              </a:endParaRPr>
            </a:p>
            <a:p>
              <a:pPr marL="139700">
                <a:buClr>
                  <a:srgbClr val="000000"/>
                </a:buClr>
                <a:buFont typeface="Arial"/>
                <a:buNone/>
              </a:pPr>
              <a:r>
                <a:rPr lang="en-GB" sz="1200" b="1" kern="0" dirty="0">
                  <a:solidFill>
                    <a:srgbClr val="396336"/>
                  </a:solidFill>
                  <a:cs typeface="Arial"/>
                  <a:sym typeface="Arial"/>
                </a:rPr>
                <a:t>Frozen vegetables production</a:t>
              </a:r>
              <a:r>
                <a:rPr lang="en-GB" sz="1200" kern="0" dirty="0">
                  <a:solidFill>
                    <a:srgbClr val="000000"/>
                  </a:solidFill>
                  <a:cs typeface="Arial"/>
                  <a:sym typeface="Arial"/>
                </a:rPr>
                <a:t>, where </a:t>
              </a:r>
              <a:r>
                <a:rPr lang="en-GB" sz="1200" b="1" kern="0" dirty="0">
                  <a:solidFill>
                    <a:srgbClr val="91BA4E"/>
                  </a:solidFill>
                  <a:cs typeface="Arial"/>
                  <a:sym typeface="Arial"/>
                </a:rPr>
                <a:t>energy</a:t>
              </a:r>
              <a:r>
                <a:rPr lang="en-GB" sz="1200" kern="0" dirty="0">
                  <a:solidFill>
                    <a:srgbClr val="91BA4E"/>
                  </a:solidFill>
                  <a:cs typeface="Arial"/>
                  <a:sym typeface="Arial"/>
                </a:rPr>
                <a:t> </a:t>
              </a:r>
              <a:r>
                <a:rPr lang="en-GB" sz="1200" kern="0" dirty="0">
                  <a:solidFill>
                    <a:srgbClr val="000000"/>
                  </a:solidFill>
                  <a:cs typeface="Arial"/>
                  <a:sym typeface="Arial"/>
                </a:rPr>
                <a:t>and </a:t>
              </a:r>
              <a:r>
                <a:rPr lang="en-GB" sz="1200" b="1" kern="0" dirty="0">
                  <a:solidFill>
                    <a:srgbClr val="91BA4E"/>
                  </a:solidFill>
                  <a:cs typeface="Arial"/>
                  <a:sym typeface="Arial"/>
                </a:rPr>
                <a:t>water consumption</a:t>
              </a:r>
              <a:r>
                <a:rPr lang="en-GB" sz="1200" kern="0" dirty="0">
                  <a:solidFill>
                    <a:srgbClr val="91BA4E"/>
                  </a:solidFill>
                  <a:cs typeface="Arial"/>
                  <a:sym typeface="Arial"/>
                </a:rPr>
                <a:t> </a:t>
              </a:r>
              <a:r>
                <a:rPr lang="en-GB" sz="1200" kern="0" dirty="0">
                  <a:solidFill>
                    <a:srgbClr val="000000"/>
                  </a:solidFill>
                  <a:cs typeface="Arial"/>
                  <a:sym typeface="Arial"/>
                </a:rPr>
                <a:t>can be reduced using AI and data technologies</a:t>
              </a:r>
              <a:r>
                <a:rPr lang="en-GB" sz="1050" kern="0" dirty="0">
                  <a:solidFill>
                    <a:srgbClr val="000000"/>
                  </a:solidFill>
                  <a:cs typeface="Arial"/>
                  <a:sym typeface="Arial"/>
                </a:rPr>
                <a:t>. </a:t>
              </a:r>
            </a:p>
          </p:txBody>
        </p:sp>
        <p:sp>
          <p:nvSpPr>
            <p:cNvPr id="136" name="Arrow: Down 135">
              <a:extLst>
                <a:ext uri="{FF2B5EF4-FFF2-40B4-BE49-F238E27FC236}">
                  <a16:creationId xmlns:a16="http://schemas.microsoft.com/office/drawing/2014/main" id="{91EDE088-3E44-2CF3-080E-153E913EDF87}"/>
                </a:ext>
              </a:extLst>
            </p:cNvPr>
            <p:cNvSpPr/>
            <p:nvPr/>
          </p:nvSpPr>
          <p:spPr>
            <a:xfrm>
              <a:off x="6903333" y="1904764"/>
              <a:ext cx="68100" cy="239728"/>
            </a:xfrm>
            <a:prstGeom prst="downArrow">
              <a:avLst/>
            </a:prstGeom>
            <a:solidFill>
              <a:srgbClr val="FF0000"/>
            </a:solidFill>
            <a:ln w="2540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F0F0F0"/>
                </a:solidFill>
                <a:effectLst/>
                <a:uLnTx/>
                <a:uFillTx/>
                <a:latin typeface="Corbel" panose="020B0503020204020204"/>
                <a:ea typeface="+mn-ea"/>
                <a:cs typeface="+mn-cs"/>
                <a:sym typeface="Arial"/>
              </a:endParaRPr>
            </a:p>
          </p:txBody>
        </p:sp>
        <p:pic>
          <p:nvPicPr>
            <p:cNvPr id="137" name="Graphic 136" descr="Box outline">
              <a:extLst>
                <a:ext uri="{FF2B5EF4-FFF2-40B4-BE49-F238E27FC236}">
                  <a16:creationId xmlns:a16="http://schemas.microsoft.com/office/drawing/2014/main" id="{A18EA21C-17C9-7EA6-58EE-19827AD76DD5}"/>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8780398" y="4848556"/>
              <a:ext cx="551902" cy="551902"/>
            </a:xfrm>
            <a:prstGeom prst="rect">
              <a:avLst/>
            </a:prstGeom>
          </p:spPr>
        </p:pic>
      </p:grpSp>
    </p:spTree>
    <p:extLst>
      <p:ext uri="{BB962C8B-B14F-4D97-AF65-F5344CB8AC3E}">
        <p14:creationId xmlns:p14="http://schemas.microsoft.com/office/powerpoint/2010/main" val="32336950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50039F-254D-4608-8CDD-F8B1162A14BD}"/>
              </a:ext>
            </a:extLst>
          </p:cNvPr>
          <p:cNvSpPr>
            <a:spLocks noGrp="1"/>
          </p:cNvSpPr>
          <p:nvPr>
            <p:ph type="title"/>
          </p:nvPr>
        </p:nvSpPr>
        <p:spPr/>
        <p:txBody>
          <a:bodyPr/>
          <a:lstStyle/>
          <a:p>
            <a:r>
              <a:rPr lang="es-ES" err="1"/>
              <a:t>By-Product</a:t>
            </a:r>
            <a:r>
              <a:rPr lang="es-ES"/>
              <a:t> </a:t>
            </a:r>
            <a:r>
              <a:rPr lang="es-ES" err="1"/>
              <a:t>Pilot</a:t>
            </a:r>
            <a:endParaRPr lang="en-US"/>
          </a:p>
        </p:txBody>
      </p:sp>
      <p:sp>
        <p:nvSpPr>
          <p:cNvPr id="76" name="Rectangle: Rounded Corners 75">
            <a:extLst>
              <a:ext uri="{FF2B5EF4-FFF2-40B4-BE49-F238E27FC236}">
                <a16:creationId xmlns:a16="http://schemas.microsoft.com/office/drawing/2014/main" id="{BAB7A38B-13DA-D7CF-B4BF-66F8A2626582}"/>
              </a:ext>
            </a:extLst>
          </p:cNvPr>
          <p:cNvSpPr/>
          <p:nvPr/>
        </p:nvSpPr>
        <p:spPr>
          <a:xfrm>
            <a:off x="5965581" y="3051372"/>
            <a:ext cx="1678013" cy="1790042"/>
          </a:xfrm>
          <a:prstGeom prst="roundRect">
            <a:avLst/>
          </a:prstGeom>
          <a:solidFill>
            <a:srgbClr val="ED7D31"/>
          </a:solidFill>
          <a:ln w="25400" cap="flat" cmpd="sng" algn="ctr">
            <a:solidFill>
              <a:srgbClr val="D9EAD3">
                <a:shade val="15000"/>
              </a:srgbClr>
            </a:solidFill>
            <a:prstDash val="dash"/>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0F0F0"/>
              </a:solidFill>
              <a:effectLst/>
              <a:uLnTx/>
              <a:uFillTx/>
              <a:latin typeface="Corbel" panose="020B0503020204020204"/>
              <a:ea typeface="+mn-ea"/>
              <a:cs typeface="+mn-cs"/>
              <a:sym typeface="Arial"/>
            </a:endParaRPr>
          </a:p>
        </p:txBody>
      </p:sp>
      <p:sp>
        <p:nvSpPr>
          <p:cNvPr id="77" name="Rectangle: Rounded Corners 76">
            <a:extLst>
              <a:ext uri="{FF2B5EF4-FFF2-40B4-BE49-F238E27FC236}">
                <a16:creationId xmlns:a16="http://schemas.microsoft.com/office/drawing/2014/main" id="{5CDE0ADE-C9A5-1BB6-A149-2BA89BB970DC}"/>
              </a:ext>
            </a:extLst>
          </p:cNvPr>
          <p:cNvSpPr/>
          <p:nvPr/>
        </p:nvSpPr>
        <p:spPr>
          <a:xfrm>
            <a:off x="4689129" y="2959042"/>
            <a:ext cx="832349" cy="607415"/>
          </a:xfrm>
          <a:prstGeom prst="roundRect">
            <a:avLst/>
          </a:prstGeom>
          <a:solidFill>
            <a:srgbClr val="D9EAD3"/>
          </a:solidFill>
          <a:ln w="25400" cap="flat" cmpd="sng" algn="ctr">
            <a:solidFill>
              <a:srgbClr val="D9EAD3">
                <a:shade val="1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0F0F0"/>
              </a:solidFill>
              <a:effectLst/>
              <a:uLnTx/>
              <a:uFillTx/>
              <a:latin typeface="Corbel" panose="020B0503020204020204"/>
              <a:ea typeface="+mn-ea"/>
              <a:cs typeface="+mn-cs"/>
              <a:sym typeface="Arial"/>
            </a:endParaRPr>
          </a:p>
        </p:txBody>
      </p:sp>
      <p:sp>
        <p:nvSpPr>
          <p:cNvPr id="79" name="Rectangle: Rounded Corners 78">
            <a:extLst>
              <a:ext uri="{FF2B5EF4-FFF2-40B4-BE49-F238E27FC236}">
                <a16:creationId xmlns:a16="http://schemas.microsoft.com/office/drawing/2014/main" id="{96D27BEB-D64E-9A62-5469-9DD674F49265}"/>
              </a:ext>
            </a:extLst>
          </p:cNvPr>
          <p:cNvSpPr/>
          <p:nvPr/>
        </p:nvSpPr>
        <p:spPr>
          <a:xfrm>
            <a:off x="8117168" y="3364511"/>
            <a:ext cx="2249063" cy="1209659"/>
          </a:xfrm>
          <a:prstGeom prst="roundRect">
            <a:avLst/>
          </a:prstGeom>
          <a:solidFill>
            <a:srgbClr val="91BA4F"/>
          </a:solidFill>
          <a:ln w="25400" cap="flat" cmpd="sng" algn="ctr">
            <a:solidFill>
              <a:srgbClr val="283730">
                <a:shade val="15000"/>
              </a:srgbClr>
            </a:solidFill>
            <a:prstDash val="dash"/>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0F0F0"/>
              </a:solidFill>
              <a:effectLst/>
              <a:uLnTx/>
              <a:uFillTx/>
              <a:latin typeface="Corbel" panose="020B0503020204020204"/>
              <a:ea typeface="+mn-ea"/>
              <a:cs typeface="+mn-cs"/>
              <a:sym typeface="Arial"/>
            </a:endParaRPr>
          </a:p>
        </p:txBody>
      </p:sp>
      <p:sp>
        <p:nvSpPr>
          <p:cNvPr id="80" name="Freccia a destra 9">
            <a:extLst>
              <a:ext uri="{FF2B5EF4-FFF2-40B4-BE49-F238E27FC236}">
                <a16:creationId xmlns:a16="http://schemas.microsoft.com/office/drawing/2014/main" id="{4D80DD94-039E-9A97-E770-6139B240EDC0}"/>
              </a:ext>
            </a:extLst>
          </p:cNvPr>
          <p:cNvSpPr/>
          <p:nvPr/>
        </p:nvSpPr>
        <p:spPr>
          <a:xfrm>
            <a:off x="7794549" y="3925438"/>
            <a:ext cx="279678" cy="156721"/>
          </a:xfrm>
          <a:prstGeom prst="rightArrow">
            <a:avLst/>
          </a:prstGeom>
          <a:solidFill>
            <a:srgbClr val="283730"/>
          </a:solidFill>
          <a:ln w="25400" cap="flat" cmpd="sng" algn="ctr">
            <a:solidFill>
              <a:srgbClr val="283730">
                <a:shade val="1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GB" sz="1000" b="0" i="0" u="none" strike="noStrike" kern="0" cap="none" spc="0" normalizeH="0" baseline="0" noProof="0">
              <a:ln>
                <a:noFill/>
              </a:ln>
              <a:solidFill>
                <a:srgbClr val="F0F0F0"/>
              </a:solidFill>
              <a:effectLst/>
              <a:uLnTx/>
              <a:uFillTx/>
              <a:latin typeface="Corbel" panose="020B0503020204020204"/>
              <a:ea typeface="+mn-ea"/>
              <a:cs typeface="+mn-cs"/>
              <a:sym typeface="Arial"/>
            </a:endParaRPr>
          </a:p>
        </p:txBody>
      </p:sp>
      <p:pic>
        <p:nvPicPr>
          <p:cNvPr id="81" name="Picture 80">
            <a:extLst>
              <a:ext uri="{FF2B5EF4-FFF2-40B4-BE49-F238E27FC236}">
                <a16:creationId xmlns:a16="http://schemas.microsoft.com/office/drawing/2014/main" id="{66004F1F-8B6C-77C9-C57B-CE2D7C54EFAB}"/>
              </a:ext>
            </a:extLst>
          </p:cNvPr>
          <p:cNvPicPr>
            <a:picLocks noChangeAspect="1"/>
          </p:cNvPicPr>
          <p:nvPr/>
        </p:nvPicPr>
        <p:blipFill>
          <a:blip r:embed="rId3"/>
          <a:stretch>
            <a:fillRect/>
          </a:stretch>
        </p:blipFill>
        <p:spPr>
          <a:xfrm>
            <a:off x="6245747" y="2679089"/>
            <a:ext cx="287112" cy="296084"/>
          </a:xfrm>
          <a:prstGeom prst="rect">
            <a:avLst/>
          </a:prstGeom>
        </p:spPr>
      </p:pic>
      <p:sp>
        <p:nvSpPr>
          <p:cNvPr id="82" name="CasellaDiTesto 40">
            <a:extLst>
              <a:ext uri="{FF2B5EF4-FFF2-40B4-BE49-F238E27FC236}">
                <a16:creationId xmlns:a16="http://schemas.microsoft.com/office/drawing/2014/main" id="{FDDDC3C0-EA91-171B-B63F-4840962353A5}"/>
              </a:ext>
            </a:extLst>
          </p:cNvPr>
          <p:cNvSpPr txBox="1"/>
          <p:nvPr/>
        </p:nvSpPr>
        <p:spPr>
          <a:xfrm>
            <a:off x="6389303" y="2581443"/>
            <a:ext cx="832349" cy="400110"/>
          </a:xfrm>
          <a:prstGeom prst="rect">
            <a:avLst/>
          </a:prstGeom>
          <a:noFill/>
        </p:spPr>
        <p:txBody>
          <a:bodyPr wrap="square" rtlCol="0">
            <a:spAutoFit/>
          </a:bodyPr>
          <a:lstStyle/>
          <a:p>
            <a:pPr algn="ctr">
              <a:buClr>
                <a:srgbClr val="000000"/>
              </a:buClr>
              <a:buFont typeface="Arial"/>
              <a:buNone/>
            </a:pPr>
            <a:r>
              <a:rPr lang="es-ES" sz="1000" kern="0" err="1">
                <a:solidFill>
                  <a:srgbClr val="000000"/>
                </a:solidFill>
                <a:latin typeface="Corbel" panose="020B0503020204020204"/>
                <a:cs typeface="Arial"/>
                <a:sym typeface="Arial"/>
              </a:rPr>
              <a:t>Inbound</a:t>
            </a:r>
            <a:r>
              <a:rPr lang="es-ES" sz="1000" kern="0">
                <a:solidFill>
                  <a:srgbClr val="000000"/>
                </a:solidFill>
                <a:latin typeface="Corbel" panose="020B0503020204020204"/>
                <a:cs typeface="Arial"/>
                <a:sym typeface="Arial"/>
              </a:rPr>
              <a:t> L</a:t>
            </a:r>
            <a:r>
              <a:rPr lang="en-GB" sz="1000" kern="0" err="1">
                <a:solidFill>
                  <a:srgbClr val="000000"/>
                </a:solidFill>
                <a:latin typeface="Corbel" panose="020B0503020204020204"/>
                <a:cs typeface="Arial"/>
                <a:sym typeface="Arial"/>
              </a:rPr>
              <a:t>ogistics</a:t>
            </a:r>
            <a:endParaRPr lang="en-GB" sz="1000" kern="0">
              <a:solidFill>
                <a:srgbClr val="000000"/>
              </a:solidFill>
              <a:latin typeface="Corbel" panose="020B0503020204020204"/>
              <a:cs typeface="Arial"/>
              <a:sym typeface="Arial"/>
            </a:endParaRPr>
          </a:p>
        </p:txBody>
      </p:sp>
      <p:sp>
        <p:nvSpPr>
          <p:cNvPr id="83" name="Freccia a destra 9">
            <a:extLst>
              <a:ext uri="{FF2B5EF4-FFF2-40B4-BE49-F238E27FC236}">
                <a16:creationId xmlns:a16="http://schemas.microsoft.com/office/drawing/2014/main" id="{21652321-AC6B-E26D-4859-9906A9D7169A}"/>
              </a:ext>
            </a:extLst>
          </p:cNvPr>
          <p:cNvSpPr/>
          <p:nvPr/>
        </p:nvSpPr>
        <p:spPr>
          <a:xfrm>
            <a:off x="5603959" y="3946393"/>
            <a:ext cx="279678" cy="176440"/>
          </a:xfrm>
          <a:prstGeom prst="rightArrow">
            <a:avLst/>
          </a:prstGeom>
          <a:solidFill>
            <a:srgbClr val="283730"/>
          </a:solidFill>
          <a:ln w="25400" cap="flat" cmpd="sng" algn="ctr">
            <a:solidFill>
              <a:srgbClr val="283730">
                <a:shade val="1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GB" sz="1000" b="0" i="0" u="none" strike="noStrike" kern="0" cap="none" spc="0" normalizeH="0" baseline="0" noProof="0">
              <a:ln>
                <a:noFill/>
              </a:ln>
              <a:solidFill>
                <a:srgbClr val="F0F0F0"/>
              </a:solidFill>
              <a:effectLst/>
              <a:uLnTx/>
              <a:uFillTx/>
              <a:latin typeface="Corbel" panose="020B0503020204020204"/>
              <a:ea typeface="+mn-ea"/>
              <a:cs typeface="+mn-cs"/>
              <a:sym typeface="Arial"/>
            </a:endParaRPr>
          </a:p>
        </p:txBody>
      </p:sp>
      <p:sp>
        <p:nvSpPr>
          <p:cNvPr id="84" name="Rectangle: Rounded Corners 1">
            <a:extLst>
              <a:ext uri="{FF2B5EF4-FFF2-40B4-BE49-F238E27FC236}">
                <a16:creationId xmlns:a16="http://schemas.microsoft.com/office/drawing/2014/main" id="{C6BC0AEF-D5A5-F5A2-A2D7-7D2CA2CC12BD}"/>
              </a:ext>
            </a:extLst>
          </p:cNvPr>
          <p:cNvSpPr/>
          <p:nvPr/>
        </p:nvSpPr>
        <p:spPr>
          <a:xfrm>
            <a:off x="4689128" y="3739627"/>
            <a:ext cx="832349" cy="607415"/>
          </a:xfrm>
          <a:prstGeom prst="roundRect">
            <a:avLst/>
          </a:prstGeom>
          <a:solidFill>
            <a:srgbClr val="D9EAD3"/>
          </a:solidFill>
          <a:ln w="25400" cap="flat" cmpd="sng" algn="ctr">
            <a:solidFill>
              <a:srgbClr val="D9EAD3">
                <a:shade val="1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0F0F0"/>
              </a:solidFill>
              <a:effectLst/>
              <a:uLnTx/>
              <a:uFillTx/>
              <a:latin typeface="Corbel" panose="020B0503020204020204"/>
              <a:ea typeface="+mn-ea"/>
              <a:cs typeface="+mn-cs"/>
              <a:sym typeface="Arial"/>
            </a:endParaRPr>
          </a:p>
        </p:txBody>
      </p:sp>
      <p:sp>
        <p:nvSpPr>
          <p:cNvPr id="85" name="Rectangle: Rounded Corners 1">
            <a:extLst>
              <a:ext uri="{FF2B5EF4-FFF2-40B4-BE49-F238E27FC236}">
                <a16:creationId xmlns:a16="http://schemas.microsoft.com/office/drawing/2014/main" id="{341773DA-179F-C1D4-F411-92C806A6599B}"/>
              </a:ext>
            </a:extLst>
          </p:cNvPr>
          <p:cNvSpPr/>
          <p:nvPr/>
        </p:nvSpPr>
        <p:spPr>
          <a:xfrm>
            <a:off x="4689127" y="4492334"/>
            <a:ext cx="832349" cy="607415"/>
          </a:xfrm>
          <a:prstGeom prst="roundRect">
            <a:avLst/>
          </a:prstGeom>
          <a:solidFill>
            <a:srgbClr val="D9EAD3"/>
          </a:solidFill>
          <a:ln w="25400" cap="flat" cmpd="sng" algn="ctr">
            <a:solidFill>
              <a:srgbClr val="D9EAD3">
                <a:shade val="1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0F0F0"/>
              </a:solidFill>
              <a:effectLst/>
              <a:uLnTx/>
              <a:uFillTx/>
              <a:latin typeface="Corbel" panose="020B0503020204020204"/>
              <a:ea typeface="+mn-ea"/>
              <a:cs typeface="+mn-cs"/>
              <a:sym typeface="Arial"/>
            </a:endParaRPr>
          </a:p>
        </p:txBody>
      </p:sp>
      <p:sp>
        <p:nvSpPr>
          <p:cNvPr id="86" name="TextBox 85">
            <a:extLst>
              <a:ext uri="{FF2B5EF4-FFF2-40B4-BE49-F238E27FC236}">
                <a16:creationId xmlns:a16="http://schemas.microsoft.com/office/drawing/2014/main" id="{9D6BA6EE-98C6-8395-775A-71B945B9969B}"/>
              </a:ext>
            </a:extLst>
          </p:cNvPr>
          <p:cNvSpPr txBox="1"/>
          <p:nvPr/>
        </p:nvSpPr>
        <p:spPr>
          <a:xfrm>
            <a:off x="6319367" y="3351574"/>
            <a:ext cx="1271899" cy="246221"/>
          </a:xfrm>
          <a:prstGeom prst="rect">
            <a:avLst/>
          </a:prstGeom>
          <a:noFill/>
        </p:spPr>
        <p:txBody>
          <a:bodyPr wrap="square" rtlCol="0">
            <a:spAutoFit/>
          </a:bodyPr>
          <a:lstStyle/>
          <a:p>
            <a:pPr>
              <a:buClr>
                <a:srgbClr val="000000"/>
              </a:buClr>
              <a:buFont typeface="Arial"/>
              <a:buNone/>
            </a:pPr>
            <a:r>
              <a:rPr lang="es-ES" sz="1000" b="1" kern="0" dirty="0" err="1">
                <a:solidFill>
                  <a:srgbClr val="000000"/>
                </a:solidFill>
                <a:latin typeface="Corbel" panose="020B0503020204020204"/>
                <a:cs typeface="Arial"/>
                <a:sym typeface="Arial"/>
              </a:rPr>
              <a:t>Logistics</a:t>
            </a:r>
            <a:r>
              <a:rPr lang="es-ES" sz="1000" b="1" kern="0" dirty="0">
                <a:solidFill>
                  <a:srgbClr val="000000"/>
                </a:solidFill>
                <a:latin typeface="Corbel" panose="020B0503020204020204"/>
                <a:cs typeface="Arial"/>
                <a:sym typeface="Arial"/>
              </a:rPr>
              <a:t> </a:t>
            </a:r>
            <a:r>
              <a:rPr lang="es-ES" sz="1000" b="1" kern="0" dirty="0" err="1">
                <a:solidFill>
                  <a:srgbClr val="000000"/>
                </a:solidFill>
                <a:latin typeface="Corbel" panose="020B0503020204020204"/>
                <a:cs typeface="Arial"/>
                <a:sym typeface="Arial"/>
              </a:rPr>
              <a:t>Planning</a:t>
            </a:r>
            <a:endParaRPr lang="en-GB" sz="1000" b="1" kern="0" dirty="0">
              <a:solidFill>
                <a:srgbClr val="000000"/>
              </a:solidFill>
              <a:latin typeface="Corbel" panose="020B0503020204020204"/>
              <a:cs typeface="Arial"/>
              <a:sym typeface="Arial"/>
            </a:endParaRPr>
          </a:p>
        </p:txBody>
      </p:sp>
      <p:sp>
        <p:nvSpPr>
          <p:cNvPr id="87" name="TextBox 86">
            <a:extLst>
              <a:ext uri="{FF2B5EF4-FFF2-40B4-BE49-F238E27FC236}">
                <a16:creationId xmlns:a16="http://schemas.microsoft.com/office/drawing/2014/main" id="{26742DF8-72BF-3708-A41A-3A232690CA40}"/>
              </a:ext>
            </a:extLst>
          </p:cNvPr>
          <p:cNvSpPr txBox="1"/>
          <p:nvPr/>
        </p:nvSpPr>
        <p:spPr>
          <a:xfrm>
            <a:off x="6310656" y="3852498"/>
            <a:ext cx="1247245" cy="246221"/>
          </a:xfrm>
          <a:prstGeom prst="rect">
            <a:avLst/>
          </a:prstGeom>
          <a:noFill/>
        </p:spPr>
        <p:txBody>
          <a:bodyPr wrap="square" rtlCol="0">
            <a:spAutoFit/>
          </a:bodyPr>
          <a:lstStyle/>
          <a:p>
            <a:pPr>
              <a:buClr>
                <a:srgbClr val="000000"/>
              </a:buClr>
              <a:buFont typeface="Arial"/>
              <a:buNone/>
            </a:pPr>
            <a:r>
              <a:rPr lang="es-ES" sz="1000" b="1" kern="0" dirty="0" err="1">
                <a:solidFill>
                  <a:srgbClr val="000000"/>
                </a:solidFill>
                <a:latin typeface="Corbel" panose="020B0503020204020204"/>
                <a:cs typeface="Arial"/>
                <a:sym typeface="Arial"/>
              </a:rPr>
              <a:t>Logistics</a:t>
            </a:r>
            <a:r>
              <a:rPr lang="es-ES" sz="1000" b="1" kern="0" dirty="0">
                <a:solidFill>
                  <a:srgbClr val="000000"/>
                </a:solidFill>
                <a:latin typeface="Corbel" panose="020B0503020204020204"/>
                <a:cs typeface="Arial"/>
                <a:sym typeface="Arial"/>
              </a:rPr>
              <a:t> </a:t>
            </a:r>
            <a:r>
              <a:rPr lang="es-ES" sz="1000" b="1" kern="0" dirty="0" err="1">
                <a:solidFill>
                  <a:srgbClr val="000000"/>
                </a:solidFill>
                <a:latin typeface="Corbel" panose="020B0503020204020204"/>
                <a:cs typeface="Arial"/>
                <a:sym typeface="Arial"/>
              </a:rPr>
              <a:t>Execution</a:t>
            </a:r>
            <a:endParaRPr lang="en-GB" sz="1000" b="1" kern="0" dirty="0">
              <a:solidFill>
                <a:srgbClr val="000000"/>
              </a:solidFill>
              <a:latin typeface="Corbel" panose="020B0503020204020204"/>
              <a:cs typeface="Arial"/>
              <a:sym typeface="Arial"/>
            </a:endParaRPr>
          </a:p>
        </p:txBody>
      </p:sp>
      <p:sp>
        <p:nvSpPr>
          <p:cNvPr id="88" name="TextBox 87">
            <a:extLst>
              <a:ext uri="{FF2B5EF4-FFF2-40B4-BE49-F238E27FC236}">
                <a16:creationId xmlns:a16="http://schemas.microsoft.com/office/drawing/2014/main" id="{7A5870FA-BDB7-2B2D-2CA1-B932117FE35B}"/>
              </a:ext>
            </a:extLst>
          </p:cNvPr>
          <p:cNvSpPr txBox="1"/>
          <p:nvPr/>
        </p:nvSpPr>
        <p:spPr>
          <a:xfrm>
            <a:off x="6319367" y="4358726"/>
            <a:ext cx="1238534" cy="246221"/>
          </a:xfrm>
          <a:prstGeom prst="rect">
            <a:avLst/>
          </a:prstGeom>
          <a:noFill/>
        </p:spPr>
        <p:txBody>
          <a:bodyPr wrap="square" rtlCol="0">
            <a:spAutoFit/>
          </a:bodyPr>
          <a:lstStyle/>
          <a:p>
            <a:pPr>
              <a:buClr>
                <a:srgbClr val="000000"/>
              </a:buClr>
              <a:buFont typeface="Arial"/>
              <a:buNone/>
            </a:pPr>
            <a:r>
              <a:rPr lang="es-ES" sz="1000" b="1" kern="0" dirty="0">
                <a:solidFill>
                  <a:srgbClr val="000000"/>
                </a:solidFill>
                <a:latin typeface="Corbel" panose="020B0503020204020204"/>
                <a:cs typeface="Arial"/>
                <a:sym typeface="Arial"/>
              </a:rPr>
              <a:t>Yard Management</a:t>
            </a:r>
            <a:endParaRPr lang="en-GB" sz="1000" b="1" kern="0" dirty="0">
              <a:solidFill>
                <a:srgbClr val="000000"/>
              </a:solidFill>
              <a:latin typeface="Corbel" panose="020B0503020204020204"/>
              <a:cs typeface="Arial"/>
              <a:sym typeface="Arial"/>
            </a:endParaRPr>
          </a:p>
        </p:txBody>
      </p:sp>
      <p:sp>
        <p:nvSpPr>
          <p:cNvPr id="89" name="Rettangolo con angoli arrotondati 25">
            <a:extLst>
              <a:ext uri="{FF2B5EF4-FFF2-40B4-BE49-F238E27FC236}">
                <a16:creationId xmlns:a16="http://schemas.microsoft.com/office/drawing/2014/main" id="{CAC9F48B-EF0A-B724-F5BA-9C5D5D90AEBC}"/>
              </a:ext>
            </a:extLst>
          </p:cNvPr>
          <p:cNvSpPr/>
          <p:nvPr/>
        </p:nvSpPr>
        <p:spPr>
          <a:xfrm>
            <a:off x="8331809" y="3787401"/>
            <a:ext cx="735961" cy="400110"/>
          </a:xfrm>
          <a:prstGeom prst="roundRect">
            <a:avLst/>
          </a:prstGeom>
          <a:noFill/>
          <a:ln w="25400" cap="flat" cmpd="sng" algn="ctr">
            <a:solidFill>
              <a:srgbClr val="28373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GB" sz="1000" b="0" i="0" u="none" strike="noStrike" kern="0" cap="none" spc="0" normalizeH="0" baseline="0" noProof="0">
              <a:ln>
                <a:noFill/>
              </a:ln>
              <a:solidFill>
                <a:srgbClr val="F0F0F0"/>
              </a:solidFill>
              <a:effectLst/>
              <a:uLnTx/>
              <a:uFillTx/>
              <a:latin typeface="Corbel" panose="020B0503020204020204"/>
              <a:ea typeface="+mn-ea"/>
              <a:cs typeface="+mn-cs"/>
              <a:sym typeface="Arial"/>
            </a:endParaRPr>
          </a:p>
        </p:txBody>
      </p:sp>
      <p:sp>
        <p:nvSpPr>
          <p:cNvPr id="90" name="TextBox 89">
            <a:extLst>
              <a:ext uri="{FF2B5EF4-FFF2-40B4-BE49-F238E27FC236}">
                <a16:creationId xmlns:a16="http://schemas.microsoft.com/office/drawing/2014/main" id="{88CDAA95-4BD2-10E2-C1ED-C334084D0F6D}"/>
              </a:ext>
            </a:extLst>
          </p:cNvPr>
          <p:cNvSpPr txBox="1"/>
          <p:nvPr/>
        </p:nvSpPr>
        <p:spPr>
          <a:xfrm>
            <a:off x="9294027" y="3863432"/>
            <a:ext cx="855139" cy="246221"/>
          </a:xfrm>
          <a:prstGeom prst="rect">
            <a:avLst/>
          </a:prstGeom>
          <a:noFill/>
        </p:spPr>
        <p:txBody>
          <a:bodyPr wrap="square" rtlCol="0">
            <a:spAutoFit/>
          </a:bodyPr>
          <a:lstStyle/>
          <a:p>
            <a:pPr>
              <a:buClr>
                <a:srgbClr val="000000"/>
              </a:buClr>
              <a:buFont typeface="Arial"/>
              <a:buNone/>
            </a:pPr>
            <a:r>
              <a:rPr lang="es-ES" sz="1000" b="1" kern="0" dirty="0">
                <a:solidFill>
                  <a:srgbClr val="000000"/>
                </a:solidFill>
                <a:latin typeface="Corbel" panose="020B0503020204020204"/>
                <a:cs typeface="Arial"/>
                <a:sym typeface="Arial"/>
              </a:rPr>
              <a:t>Processing </a:t>
            </a:r>
            <a:endParaRPr lang="en-GB" sz="1000" b="1" kern="0" dirty="0">
              <a:solidFill>
                <a:srgbClr val="000000"/>
              </a:solidFill>
              <a:latin typeface="Corbel" panose="020B0503020204020204"/>
              <a:cs typeface="Arial"/>
              <a:sym typeface="Arial"/>
            </a:endParaRPr>
          </a:p>
        </p:txBody>
      </p:sp>
      <p:sp>
        <p:nvSpPr>
          <p:cNvPr id="91" name="Rettangolo con angoli arrotondati 25">
            <a:extLst>
              <a:ext uri="{FF2B5EF4-FFF2-40B4-BE49-F238E27FC236}">
                <a16:creationId xmlns:a16="http://schemas.microsoft.com/office/drawing/2014/main" id="{9BB45CB3-5EA0-D631-3A6C-D7F386FA1477}"/>
              </a:ext>
            </a:extLst>
          </p:cNvPr>
          <p:cNvSpPr/>
          <p:nvPr/>
        </p:nvSpPr>
        <p:spPr>
          <a:xfrm>
            <a:off x="9304418" y="3787401"/>
            <a:ext cx="735961" cy="400110"/>
          </a:xfrm>
          <a:prstGeom prst="roundRect">
            <a:avLst/>
          </a:prstGeom>
          <a:noFill/>
          <a:ln w="25400" cap="flat" cmpd="sng" algn="ctr">
            <a:solidFill>
              <a:srgbClr val="28373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GB" sz="1000" b="0" i="0" u="none" strike="noStrike" kern="0" cap="none" spc="0" normalizeH="0" baseline="0" noProof="0">
              <a:ln>
                <a:noFill/>
              </a:ln>
              <a:solidFill>
                <a:srgbClr val="F0F0F0"/>
              </a:solidFill>
              <a:effectLst/>
              <a:uLnTx/>
              <a:uFillTx/>
              <a:latin typeface="Corbel" panose="020B0503020204020204"/>
              <a:ea typeface="+mn-ea"/>
              <a:cs typeface="+mn-cs"/>
              <a:sym typeface="Arial"/>
            </a:endParaRPr>
          </a:p>
        </p:txBody>
      </p:sp>
      <p:sp>
        <p:nvSpPr>
          <p:cNvPr id="92" name="TextBox 91">
            <a:extLst>
              <a:ext uri="{FF2B5EF4-FFF2-40B4-BE49-F238E27FC236}">
                <a16:creationId xmlns:a16="http://schemas.microsoft.com/office/drawing/2014/main" id="{E0167017-DBCB-1915-D025-AA1046F19625}"/>
              </a:ext>
            </a:extLst>
          </p:cNvPr>
          <p:cNvSpPr txBox="1"/>
          <p:nvPr/>
        </p:nvSpPr>
        <p:spPr>
          <a:xfrm>
            <a:off x="8410422" y="3863432"/>
            <a:ext cx="699473" cy="246221"/>
          </a:xfrm>
          <a:prstGeom prst="rect">
            <a:avLst/>
          </a:prstGeom>
          <a:noFill/>
        </p:spPr>
        <p:txBody>
          <a:bodyPr wrap="square" rtlCol="0">
            <a:spAutoFit/>
          </a:bodyPr>
          <a:lstStyle/>
          <a:p>
            <a:pPr>
              <a:buClr>
                <a:srgbClr val="000000"/>
              </a:buClr>
              <a:buFont typeface="Arial"/>
              <a:buNone/>
            </a:pPr>
            <a:r>
              <a:rPr lang="es-ES" sz="1000" b="1" kern="0" dirty="0" err="1">
                <a:solidFill>
                  <a:srgbClr val="000000"/>
                </a:solidFill>
                <a:latin typeface="Corbel" panose="020B0503020204020204"/>
                <a:cs typeface="Arial"/>
                <a:sym typeface="Arial"/>
              </a:rPr>
              <a:t>Sorting</a:t>
            </a:r>
            <a:r>
              <a:rPr lang="es-ES" sz="1000" b="1" kern="0" dirty="0">
                <a:solidFill>
                  <a:srgbClr val="000000"/>
                </a:solidFill>
                <a:latin typeface="Corbel" panose="020B0503020204020204"/>
                <a:cs typeface="Arial"/>
                <a:sym typeface="Arial"/>
              </a:rPr>
              <a:t> </a:t>
            </a:r>
            <a:endParaRPr lang="en-GB" sz="1000" b="1" kern="0" dirty="0">
              <a:solidFill>
                <a:srgbClr val="000000"/>
              </a:solidFill>
              <a:latin typeface="Corbel" panose="020B0503020204020204"/>
              <a:cs typeface="Arial"/>
              <a:sym typeface="Arial"/>
            </a:endParaRPr>
          </a:p>
        </p:txBody>
      </p:sp>
      <p:sp>
        <p:nvSpPr>
          <p:cNvPr id="93" name="TextBox 92">
            <a:extLst>
              <a:ext uri="{FF2B5EF4-FFF2-40B4-BE49-F238E27FC236}">
                <a16:creationId xmlns:a16="http://schemas.microsoft.com/office/drawing/2014/main" id="{64300FB8-319E-CE62-ED08-4E2CF8088214}"/>
              </a:ext>
            </a:extLst>
          </p:cNvPr>
          <p:cNvSpPr txBox="1"/>
          <p:nvPr/>
        </p:nvSpPr>
        <p:spPr>
          <a:xfrm>
            <a:off x="4606256" y="3010346"/>
            <a:ext cx="1007897" cy="369332"/>
          </a:xfrm>
          <a:prstGeom prst="rect">
            <a:avLst/>
          </a:prstGeom>
          <a:noFill/>
        </p:spPr>
        <p:txBody>
          <a:bodyPr wrap="square" rtlCol="0">
            <a:spAutoFit/>
          </a:bodyPr>
          <a:lstStyle/>
          <a:p>
            <a:pPr algn="ctr">
              <a:buClr>
                <a:srgbClr val="000000"/>
              </a:buClr>
              <a:buFont typeface="Arial"/>
              <a:buNone/>
            </a:pPr>
            <a:r>
              <a:rPr lang="es-ES" sz="900" b="1" kern="0" dirty="0" err="1">
                <a:solidFill>
                  <a:srgbClr val="000000"/>
                </a:solidFill>
                <a:latin typeface="Corbel" panose="020B0503020204020204"/>
                <a:cs typeface="Arial"/>
                <a:sym typeface="Arial"/>
              </a:rPr>
              <a:t>Large</a:t>
            </a:r>
            <a:r>
              <a:rPr lang="es-ES" sz="900" b="1" kern="0" dirty="0">
                <a:solidFill>
                  <a:srgbClr val="000000"/>
                </a:solidFill>
                <a:latin typeface="Corbel" panose="020B0503020204020204"/>
                <a:cs typeface="Arial"/>
                <a:sym typeface="Arial"/>
              </a:rPr>
              <a:t> </a:t>
            </a:r>
            <a:r>
              <a:rPr lang="es-ES" sz="900" b="1" kern="0" dirty="0" err="1">
                <a:solidFill>
                  <a:srgbClr val="000000"/>
                </a:solidFill>
                <a:latin typeface="Corbel" panose="020B0503020204020204"/>
                <a:cs typeface="Arial"/>
                <a:sym typeface="Arial"/>
              </a:rPr>
              <a:t>Slaughterhouse</a:t>
            </a:r>
            <a:endParaRPr lang="en-GB" sz="900" b="1" kern="0" dirty="0">
              <a:solidFill>
                <a:srgbClr val="000000"/>
              </a:solidFill>
              <a:latin typeface="Corbel" panose="020B0503020204020204"/>
              <a:cs typeface="Arial"/>
              <a:sym typeface="Arial"/>
            </a:endParaRPr>
          </a:p>
        </p:txBody>
      </p:sp>
      <p:sp>
        <p:nvSpPr>
          <p:cNvPr id="94" name="TextBox 93">
            <a:extLst>
              <a:ext uri="{FF2B5EF4-FFF2-40B4-BE49-F238E27FC236}">
                <a16:creationId xmlns:a16="http://schemas.microsoft.com/office/drawing/2014/main" id="{7A7EB090-9097-4837-192B-CACFDB5E05F7}"/>
              </a:ext>
            </a:extLst>
          </p:cNvPr>
          <p:cNvSpPr txBox="1"/>
          <p:nvPr/>
        </p:nvSpPr>
        <p:spPr>
          <a:xfrm>
            <a:off x="4598132" y="3801088"/>
            <a:ext cx="1007897" cy="369332"/>
          </a:xfrm>
          <a:prstGeom prst="rect">
            <a:avLst/>
          </a:prstGeom>
          <a:noFill/>
        </p:spPr>
        <p:txBody>
          <a:bodyPr wrap="square" rtlCol="0">
            <a:spAutoFit/>
          </a:bodyPr>
          <a:lstStyle/>
          <a:p>
            <a:pPr algn="ctr">
              <a:buClr>
                <a:srgbClr val="000000"/>
              </a:buClr>
              <a:buFont typeface="Arial"/>
              <a:buNone/>
            </a:pPr>
            <a:r>
              <a:rPr lang="es-ES" sz="900" b="1" kern="0" dirty="0" err="1">
                <a:solidFill>
                  <a:srgbClr val="000000"/>
                </a:solidFill>
                <a:latin typeface="Corbel" panose="020B0503020204020204"/>
                <a:cs typeface="Arial"/>
                <a:sym typeface="Arial"/>
              </a:rPr>
              <a:t>Cadaver</a:t>
            </a:r>
            <a:r>
              <a:rPr lang="es-ES" sz="900" b="1" kern="0" dirty="0">
                <a:solidFill>
                  <a:srgbClr val="000000"/>
                </a:solidFill>
                <a:latin typeface="Corbel" panose="020B0503020204020204"/>
                <a:cs typeface="Arial"/>
                <a:sym typeface="Arial"/>
              </a:rPr>
              <a:t> </a:t>
            </a:r>
          </a:p>
          <a:p>
            <a:pPr algn="ctr">
              <a:buClr>
                <a:srgbClr val="000000"/>
              </a:buClr>
              <a:buFont typeface="Arial"/>
              <a:buNone/>
            </a:pPr>
            <a:r>
              <a:rPr lang="es-ES" sz="900" b="1" kern="0" dirty="0" err="1">
                <a:solidFill>
                  <a:srgbClr val="000000"/>
                </a:solidFill>
                <a:latin typeface="Corbel" panose="020B0503020204020204"/>
                <a:cs typeface="Arial"/>
                <a:sym typeface="Arial"/>
              </a:rPr>
              <a:t>Collection</a:t>
            </a:r>
            <a:endParaRPr lang="en-GB" sz="900" b="1" kern="0" dirty="0">
              <a:solidFill>
                <a:srgbClr val="000000"/>
              </a:solidFill>
              <a:latin typeface="Corbel" panose="020B0503020204020204"/>
              <a:cs typeface="Arial"/>
              <a:sym typeface="Arial"/>
            </a:endParaRPr>
          </a:p>
        </p:txBody>
      </p:sp>
      <p:sp>
        <p:nvSpPr>
          <p:cNvPr id="95" name="TextBox 94">
            <a:extLst>
              <a:ext uri="{FF2B5EF4-FFF2-40B4-BE49-F238E27FC236}">
                <a16:creationId xmlns:a16="http://schemas.microsoft.com/office/drawing/2014/main" id="{CBAF3047-D455-0330-147D-B460D8CE371A}"/>
              </a:ext>
            </a:extLst>
          </p:cNvPr>
          <p:cNvSpPr txBox="1"/>
          <p:nvPr/>
        </p:nvSpPr>
        <p:spPr>
          <a:xfrm>
            <a:off x="4623352" y="4543872"/>
            <a:ext cx="1007897" cy="369332"/>
          </a:xfrm>
          <a:prstGeom prst="rect">
            <a:avLst/>
          </a:prstGeom>
          <a:noFill/>
        </p:spPr>
        <p:txBody>
          <a:bodyPr wrap="square" rtlCol="0">
            <a:spAutoFit/>
          </a:bodyPr>
          <a:lstStyle/>
          <a:p>
            <a:pPr algn="ctr">
              <a:buClr>
                <a:srgbClr val="000000"/>
              </a:buClr>
              <a:buFont typeface="Arial"/>
              <a:buNone/>
            </a:pPr>
            <a:r>
              <a:rPr lang="es-ES" sz="900" b="1" kern="0" dirty="0">
                <a:solidFill>
                  <a:srgbClr val="000000"/>
                </a:solidFill>
                <a:latin typeface="Corbel" panose="020B0503020204020204"/>
                <a:cs typeface="Arial"/>
                <a:sym typeface="Arial"/>
              </a:rPr>
              <a:t>Small </a:t>
            </a:r>
          </a:p>
          <a:p>
            <a:pPr algn="ctr">
              <a:buClr>
                <a:srgbClr val="000000"/>
              </a:buClr>
              <a:buFont typeface="Arial"/>
              <a:buNone/>
            </a:pPr>
            <a:r>
              <a:rPr lang="es-ES" sz="900" b="1" kern="0" dirty="0" err="1">
                <a:solidFill>
                  <a:srgbClr val="000000"/>
                </a:solidFill>
                <a:latin typeface="Corbel" panose="020B0503020204020204"/>
                <a:cs typeface="Arial"/>
                <a:sym typeface="Arial"/>
              </a:rPr>
              <a:t>Operators</a:t>
            </a:r>
            <a:endParaRPr lang="es-ES" sz="900" b="1" kern="0" dirty="0">
              <a:solidFill>
                <a:srgbClr val="000000"/>
              </a:solidFill>
              <a:latin typeface="Corbel" panose="020B0503020204020204"/>
              <a:cs typeface="Arial"/>
              <a:sym typeface="Arial"/>
            </a:endParaRPr>
          </a:p>
        </p:txBody>
      </p:sp>
      <p:sp>
        <p:nvSpPr>
          <p:cNvPr id="96" name="TextBox 95">
            <a:extLst>
              <a:ext uri="{FF2B5EF4-FFF2-40B4-BE49-F238E27FC236}">
                <a16:creationId xmlns:a16="http://schemas.microsoft.com/office/drawing/2014/main" id="{9BE04158-F883-F789-086B-2E81BD1B4A9B}"/>
              </a:ext>
            </a:extLst>
          </p:cNvPr>
          <p:cNvSpPr txBox="1"/>
          <p:nvPr/>
        </p:nvSpPr>
        <p:spPr>
          <a:xfrm>
            <a:off x="4697705" y="3341093"/>
            <a:ext cx="905836" cy="215444"/>
          </a:xfrm>
          <a:prstGeom prst="rect">
            <a:avLst/>
          </a:prstGeom>
          <a:noFill/>
        </p:spPr>
        <p:txBody>
          <a:bodyPr wrap="square" rtlCol="0">
            <a:spAutoFit/>
          </a:bodyPr>
          <a:lstStyle/>
          <a:p>
            <a:pPr>
              <a:buClr>
                <a:srgbClr val="000000"/>
              </a:buClr>
              <a:buFont typeface="Arial"/>
              <a:buNone/>
            </a:pPr>
            <a:r>
              <a:rPr lang="es-ES" sz="800" b="1" kern="0">
                <a:solidFill>
                  <a:srgbClr val="FF0000"/>
                </a:solidFill>
                <a:latin typeface="Corbel" panose="020B0503020204020204"/>
                <a:cs typeface="Arial"/>
                <a:sym typeface="Arial"/>
              </a:rPr>
              <a:t>Cat1</a:t>
            </a:r>
            <a:r>
              <a:rPr lang="es-ES" sz="800" b="1" kern="0">
                <a:solidFill>
                  <a:srgbClr val="000000"/>
                </a:solidFill>
                <a:latin typeface="Corbel" panose="020B0503020204020204"/>
                <a:cs typeface="Arial"/>
                <a:sym typeface="Arial"/>
              </a:rPr>
              <a:t>,</a:t>
            </a:r>
            <a:r>
              <a:rPr lang="es-ES" sz="800" b="1" kern="0">
                <a:solidFill>
                  <a:srgbClr val="FF9900"/>
                </a:solidFill>
                <a:latin typeface="Corbel" panose="020B0503020204020204"/>
                <a:cs typeface="Arial"/>
                <a:sym typeface="Arial"/>
              </a:rPr>
              <a:t>Cat2</a:t>
            </a:r>
            <a:r>
              <a:rPr lang="es-ES" sz="800" b="1" kern="0">
                <a:solidFill>
                  <a:srgbClr val="283730"/>
                </a:solidFill>
                <a:latin typeface="Corbel" panose="020B0503020204020204"/>
                <a:cs typeface="Arial"/>
                <a:sym typeface="Arial"/>
              </a:rPr>
              <a:t>,</a:t>
            </a:r>
            <a:r>
              <a:rPr lang="es-ES" sz="800" b="1" kern="0">
                <a:solidFill>
                  <a:srgbClr val="00B050"/>
                </a:solidFill>
                <a:latin typeface="Corbel" panose="020B0503020204020204"/>
                <a:cs typeface="Arial"/>
                <a:sym typeface="Arial"/>
              </a:rPr>
              <a:t>Cat3</a:t>
            </a:r>
            <a:endParaRPr lang="en-GB" sz="800" b="1" kern="0">
              <a:solidFill>
                <a:srgbClr val="00B050"/>
              </a:solidFill>
              <a:latin typeface="Corbel" panose="020B0503020204020204"/>
              <a:cs typeface="Arial"/>
              <a:sym typeface="Arial"/>
            </a:endParaRPr>
          </a:p>
        </p:txBody>
      </p:sp>
      <p:sp>
        <p:nvSpPr>
          <p:cNvPr id="97" name="TextBox 96">
            <a:extLst>
              <a:ext uri="{FF2B5EF4-FFF2-40B4-BE49-F238E27FC236}">
                <a16:creationId xmlns:a16="http://schemas.microsoft.com/office/drawing/2014/main" id="{260639CC-5F42-4276-86F7-8AC98089F3CE}"/>
              </a:ext>
            </a:extLst>
          </p:cNvPr>
          <p:cNvSpPr txBox="1"/>
          <p:nvPr/>
        </p:nvSpPr>
        <p:spPr>
          <a:xfrm>
            <a:off x="4798900" y="4143282"/>
            <a:ext cx="832349" cy="215444"/>
          </a:xfrm>
          <a:prstGeom prst="rect">
            <a:avLst/>
          </a:prstGeom>
          <a:noFill/>
        </p:spPr>
        <p:txBody>
          <a:bodyPr wrap="square" rtlCol="0">
            <a:spAutoFit/>
          </a:bodyPr>
          <a:lstStyle/>
          <a:p>
            <a:pPr>
              <a:buClr>
                <a:srgbClr val="000000"/>
              </a:buClr>
              <a:buFont typeface="Arial"/>
              <a:buNone/>
            </a:pPr>
            <a:r>
              <a:rPr lang="es-ES" sz="800" b="1" kern="0">
                <a:solidFill>
                  <a:srgbClr val="FF0000"/>
                </a:solidFill>
                <a:latin typeface="Corbel" panose="020B0503020204020204"/>
                <a:cs typeface="Arial"/>
                <a:sym typeface="Arial"/>
              </a:rPr>
              <a:t>Cat1</a:t>
            </a:r>
            <a:r>
              <a:rPr lang="es-ES" sz="800" b="1" kern="0">
                <a:solidFill>
                  <a:srgbClr val="000000"/>
                </a:solidFill>
                <a:latin typeface="Corbel" panose="020B0503020204020204"/>
                <a:cs typeface="Arial"/>
                <a:sym typeface="Arial"/>
              </a:rPr>
              <a:t>,</a:t>
            </a:r>
            <a:r>
              <a:rPr lang="es-ES" sz="800" b="1" kern="0">
                <a:solidFill>
                  <a:srgbClr val="FF9900"/>
                </a:solidFill>
                <a:latin typeface="Corbel" panose="020B0503020204020204"/>
                <a:cs typeface="Arial"/>
                <a:sym typeface="Arial"/>
              </a:rPr>
              <a:t>Cat2</a:t>
            </a:r>
            <a:endParaRPr lang="en-GB" sz="800" b="1" kern="0">
              <a:solidFill>
                <a:srgbClr val="FF9900"/>
              </a:solidFill>
              <a:latin typeface="Corbel" panose="020B0503020204020204"/>
              <a:cs typeface="Arial"/>
              <a:sym typeface="Arial"/>
            </a:endParaRPr>
          </a:p>
        </p:txBody>
      </p:sp>
      <p:sp>
        <p:nvSpPr>
          <p:cNvPr id="98" name="TextBox 97">
            <a:extLst>
              <a:ext uri="{FF2B5EF4-FFF2-40B4-BE49-F238E27FC236}">
                <a16:creationId xmlns:a16="http://schemas.microsoft.com/office/drawing/2014/main" id="{3ABBB497-0204-D17E-F55D-94030800BFB9}"/>
              </a:ext>
            </a:extLst>
          </p:cNvPr>
          <p:cNvSpPr txBox="1"/>
          <p:nvPr/>
        </p:nvSpPr>
        <p:spPr>
          <a:xfrm>
            <a:off x="4697705" y="4884305"/>
            <a:ext cx="905836" cy="215444"/>
          </a:xfrm>
          <a:prstGeom prst="rect">
            <a:avLst/>
          </a:prstGeom>
          <a:noFill/>
        </p:spPr>
        <p:txBody>
          <a:bodyPr wrap="square" rtlCol="0">
            <a:spAutoFit/>
          </a:bodyPr>
          <a:lstStyle/>
          <a:p>
            <a:pPr>
              <a:buClr>
                <a:srgbClr val="000000"/>
              </a:buClr>
              <a:buFont typeface="Arial"/>
              <a:buNone/>
            </a:pPr>
            <a:r>
              <a:rPr lang="es-ES" sz="800" b="1" kern="0">
                <a:solidFill>
                  <a:srgbClr val="FF0000"/>
                </a:solidFill>
                <a:latin typeface="Corbel" panose="020B0503020204020204"/>
                <a:cs typeface="Arial"/>
                <a:sym typeface="Arial"/>
              </a:rPr>
              <a:t>Cat1</a:t>
            </a:r>
            <a:r>
              <a:rPr lang="es-ES" sz="800" b="1" kern="0">
                <a:solidFill>
                  <a:srgbClr val="000000"/>
                </a:solidFill>
                <a:latin typeface="Corbel" panose="020B0503020204020204"/>
                <a:cs typeface="Arial"/>
                <a:sym typeface="Arial"/>
              </a:rPr>
              <a:t>,</a:t>
            </a:r>
            <a:r>
              <a:rPr lang="es-ES" sz="800" b="1" kern="0">
                <a:solidFill>
                  <a:srgbClr val="FF9900"/>
                </a:solidFill>
                <a:latin typeface="Corbel" panose="020B0503020204020204"/>
                <a:cs typeface="Arial"/>
                <a:sym typeface="Arial"/>
              </a:rPr>
              <a:t>Cat2</a:t>
            </a:r>
            <a:r>
              <a:rPr lang="es-ES" sz="800" b="1" kern="0">
                <a:solidFill>
                  <a:srgbClr val="000000"/>
                </a:solidFill>
                <a:latin typeface="Corbel" panose="020B0503020204020204"/>
                <a:cs typeface="Arial"/>
                <a:sym typeface="Arial"/>
              </a:rPr>
              <a:t>,</a:t>
            </a:r>
            <a:r>
              <a:rPr lang="es-ES" sz="800" b="1" kern="0">
                <a:solidFill>
                  <a:srgbClr val="00B050"/>
                </a:solidFill>
                <a:latin typeface="Corbel" panose="020B0503020204020204"/>
                <a:cs typeface="Arial"/>
                <a:sym typeface="Arial"/>
              </a:rPr>
              <a:t>Cat3</a:t>
            </a:r>
            <a:endParaRPr lang="en-GB" sz="800" b="1" kern="0">
              <a:solidFill>
                <a:srgbClr val="00B050"/>
              </a:solidFill>
              <a:latin typeface="Corbel" panose="020B0503020204020204"/>
              <a:cs typeface="Arial"/>
              <a:sym typeface="Arial"/>
            </a:endParaRPr>
          </a:p>
        </p:txBody>
      </p:sp>
      <p:pic>
        <p:nvPicPr>
          <p:cNvPr id="99" name="Picture 98">
            <a:extLst>
              <a:ext uri="{FF2B5EF4-FFF2-40B4-BE49-F238E27FC236}">
                <a16:creationId xmlns:a16="http://schemas.microsoft.com/office/drawing/2014/main" id="{ACD659FC-81DA-4ABB-7CD9-F09CE9D6997B}"/>
              </a:ext>
            </a:extLst>
          </p:cNvPr>
          <p:cNvPicPr>
            <a:picLocks noChangeAspect="1"/>
          </p:cNvPicPr>
          <p:nvPr/>
        </p:nvPicPr>
        <p:blipFill>
          <a:blip r:embed="rId4"/>
          <a:stretch>
            <a:fillRect/>
          </a:stretch>
        </p:blipFill>
        <p:spPr>
          <a:xfrm>
            <a:off x="8248588" y="3409401"/>
            <a:ext cx="225572" cy="286537"/>
          </a:xfrm>
          <a:prstGeom prst="rect">
            <a:avLst/>
          </a:prstGeom>
        </p:spPr>
      </p:pic>
      <p:pic>
        <p:nvPicPr>
          <p:cNvPr id="100" name="Picture 99" descr="A green and black logo&#10;&#10;Description automatically generated">
            <a:extLst>
              <a:ext uri="{FF2B5EF4-FFF2-40B4-BE49-F238E27FC236}">
                <a16:creationId xmlns:a16="http://schemas.microsoft.com/office/drawing/2014/main" id="{B1A00589-1B8F-9D92-CB64-552460E0C373}"/>
              </a:ext>
            </a:extLst>
          </p:cNvPr>
          <p:cNvPicPr>
            <a:picLocks noChangeAspect="1"/>
          </p:cNvPicPr>
          <p:nvPr/>
        </p:nvPicPr>
        <p:blipFill>
          <a:blip r:embed="rId5"/>
          <a:stretch>
            <a:fillRect/>
          </a:stretch>
        </p:blipFill>
        <p:spPr>
          <a:xfrm>
            <a:off x="6132900" y="3133867"/>
            <a:ext cx="220644" cy="287675"/>
          </a:xfrm>
          <a:prstGeom prst="rect">
            <a:avLst/>
          </a:prstGeom>
        </p:spPr>
      </p:pic>
      <p:sp>
        <p:nvSpPr>
          <p:cNvPr id="101" name="CasellaDiTesto 40">
            <a:extLst>
              <a:ext uri="{FF2B5EF4-FFF2-40B4-BE49-F238E27FC236}">
                <a16:creationId xmlns:a16="http://schemas.microsoft.com/office/drawing/2014/main" id="{01E9FB39-98C1-4635-9859-1365977FEF90}"/>
              </a:ext>
            </a:extLst>
          </p:cNvPr>
          <p:cNvSpPr txBox="1"/>
          <p:nvPr/>
        </p:nvSpPr>
        <p:spPr>
          <a:xfrm>
            <a:off x="8881316" y="3135196"/>
            <a:ext cx="832349" cy="246221"/>
          </a:xfrm>
          <a:prstGeom prst="rect">
            <a:avLst/>
          </a:prstGeom>
          <a:noFill/>
        </p:spPr>
        <p:txBody>
          <a:bodyPr wrap="square" rtlCol="0">
            <a:spAutoFit/>
          </a:bodyPr>
          <a:lstStyle/>
          <a:p>
            <a:pPr algn="ctr">
              <a:buClr>
                <a:srgbClr val="000000"/>
              </a:buClr>
              <a:buFont typeface="Arial"/>
              <a:buNone/>
            </a:pPr>
            <a:r>
              <a:rPr lang="es-ES" sz="1000" kern="0">
                <a:solidFill>
                  <a:srgbClr val="000000"/>
                </a:solidFill>
                <a:latin typeface="Corbel" panose="020B0503020204020204"/>
                <a:cs typeface="Arial"/>
                <a:sym typeface="Arial"/>
              </a:rPr>
              <a:t>Processing</a:t>
            </a:r>
            <a:endParaRPr lang="en-GB" sz="1000" kern="0">
              <a:solidFill>
                <a:srgbClr val="000000"/>
              </a:solidFill>
              <a:latin typeface="Corbel" panose="020B0503020204020204"/>
              <a:cs typeface="Arial"/>
              <a:sym typeface="Arial"/>
            </a:endParaRPr>
          </a:p>
        </p:txBody>
      </p:sp>
      <p:sp>
        <p:nvSpPr>
          <p:cNvPr id="102" name="TextBox 101">
            <a:extLst>
              <a:ext uri="{FF2B5EF4-FFF2-40B4-BE49-F238E27FC236}">
                <a16:creationId xmlns:a16="http://schemas.microsoft.com/office/drawing/2014/main" id="{ECC87944-0179-B5A2-4443-26187BF472B6}"/>
              </a:ext>
            </a:extLst>
          </p:cNvPr>
          <p:cNvSpPr txBox="1"/>
          <p:nvPr/>
        </p:nvSpPr>
        <p:spPr>
          <a:xfrm>
            <a:off x="1381784" y="2169892"/>
            <a:ext cx="4187119" cy="646331"/>
          </a:xfrm>
          <a:prstGeom prst="rect">
            <a:avLst/>
          </a:prstGeom>
          <a:noFill/>
        </p:spPr>
        <p:txBody>
          <a:bodyPr wrap="square">
            <a:spAutoFit/>
          </a:bodyPr>
          <a:lstStyle/>
          <a:p>
            <a:pPr marL="139700">
              <a:buClr>
                <a:srgbClr val="000000"/>
              </a:buClr>
              <a:buFont typeface="Arial"/>
              <a:buNone/>
            </a:pPr>
            <a:r>
              <a:rPr lang="en-GB" sz="1200" b="1" kern="0" dirty="0">
                <a:solidFill>
                  <a:srgbClr val="396336"/>
                </a:solidFill>
                <a:cs typeface="Arial"/>
                <a:sym typeface="Arial"/>
              </a:rPr>
              <a:t>Meat by-product rendering </a:t>
            </a:r>
            <a:r>
              <a:rPr lang="en-GB" sz="1200" kern="0" dirty="0">
                <a:solidFill>
                  <a:srgbClr val="000000"/>
                </a:solidFill>
                <a:cs typeface="Arial"/>
                <a:sym typeface="Arial"/>
              </a:rPr>
              <a:t>where the aim is to reduce the </a:t>
            </a:r>
            <a:r>
              <a:rPr lang="en-GB" sz="1200" b="1" kern="0" dirty="0">
                <a:solidFill>
                  <a:srgbClr val="91BA4E"/>
                </a:solidFill>
                <a:cs typeface="Arial"/>
                <a:sym typeface="Arial"/>
              </a:rPr>
              <a:t>energy</a:t>
            </a:r>
            <a:r>
              <a:rPr lang="en-GB" sz="1200" kern="0" dirty="0">
                <a:solidFill>
                  <a:srgbClr val="000000"/>
                </a:solidFill>
                <a:cs typeface="Arial"/>
                <a:sym typeface="Arial"/>
              </a:rPr>
              <a:t> and maintain the </a:t>
            </a:r>
            <a:r>
              <a:rPr lang="en-GB" sz="1200" b="1" kern="0" dirty="0">
                <a:solidFill>
                  <a:srgbClr val="91BA4E"/>
                </a:solidFill>
                <a:cs typeface="Arial"/>
                <a:sym typeface="Arial"/>
              </a:rPr>
              <a:t>quality</a:t>
            </a:r>
            <a:r>
              <a:rPr lang="en-GB" sz="1200" kern="0" dirty="0">
                <a:solidFill>
                  <a:srgbClr val="000000"/>
                </a:solidFill>
                <a:cs typeface="Arial"/>
                <a:sym typeface="Arial"/>
              </a:rPr>
              <a:t> of the products by optimizing the </a:t>
            </a:r>
            <a:r>
              <a:rPr lang="en-GB" sz="1200" b="1" kern="0" dirty="0">
                <a:solidFill>
                  <a:srgbClr val="91BA4E"/>
                </a:solidFill>
                <a:cs typeface="Arial"/>
                <a:sym typeface="Arial"/>
              </a:rPr>
              <a:t>logistics</a:t>
            </a:r>
            <a:r>
              <a:rPr lang="en-GB" sz="1200" kern="0" dirty="0">
                <a:solidFill>
                  <a:srgbClr val="000000"/>
                </a:solidFill>
                <a:cs typeface="Arial"/>
                <a:sym typeface="Arial"/>
              </a:rPr>
              <a:t> of the by-products arrival. </a:t>
            </a:r>
          </a:p>
        </p:txBody>
      </p:sp>
      <p:pic>
        <p:nvPicPr>
          <p:cNvPr id="103" name="Picture 102" descr="A statue of a cow with different colored stripes&#10;&#10;AI-generated content may be incorrect.">
            <a:extLst>
              <a:ext uri="{FF2B5EF4-FFF2-40B4-BE49-F238E27FC236}">
                <a16:creationId xmlns:a16="http://schemas.microsoft.com/office/drawing/2014/main" id="{26E22751-32FD-C884-00DA-2281017D04DD}"/>
              </a:ext>
            </a:extLst>
          </p:cNvPr>
          <p:cNvPicPr>
            <a:picLocks noChangeAspect="1"/>
          </p:cNvPicPr>
          <p:nvPr/>
        </p:nvPicPr>
        <p:blipFill>
          <a:blip r:embed="rId6"/>
          <a:srcRect l="721"/>
          <a:stretch/>
        </p:blipFill>
        <p:spPr>
          <a:xfrm>
            <a:off x="1599750" y="3046001"/>
            <a:ext cx="2913829" cy="1915594"/>
          </a:xfrm>
          <a:prstGeom prst="rect">
            <a:avLst/>
          </a:prstGeom>
        </p:spPr>
      </p:pic>
      <p:sp>
        <p:nvSpPr>
          <p:cNvPr id="104" name="Arrow: Down 103">
            <a:extLst>
              <a:ext uri="{FF2B5EF4-FFF2-40B4-BE49-F238E27FC236}">
                <a16:creationId xmlns:a16="http://schemas.microsoft.com/office/drawing/2014/main" id="{82002FD3-4974-B6AA-47F2-3DEA24B96716}"/>
              </a:ext>
            </a:extLst>
          </p:cNvPr>
          <p:cNvSpPr/>
          <p:nvPr/>
        </p:nvSpPr>
        <p:spPr>
          <a:xfrm>
            <a:off x="6464759" y="2232862"/>
            <a:ext cx="68100" cy="239728"/>
          </a:xfrm>
          <a:prstGeom prst="downArrow">
            <a:avLst/>
          </a:prstGeom>
          <a:solidFill>
            <a:srgbClr val="FF0000"/>
          </a:solidFill>
          <a:ln w="2540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F0F0F0"/>
              </a:solidFill>
              <a:effectLst/>
              <a:uLnTx/>
              <a:uFillTx/>
              <a:latin typeface="Corbel" panose="020B0503020204020204"/>
              <a:ea typeface="+mn-ea"/>
              <a:cs typeface="+mn-cs"/>
              <a:sym typeface="Arial"/>
            </a:endParaRPr>
          </a:p>
        </p:txBody>
      </p:sp>
      <p:pic>
        <p:nvPicPr>
          <p:cNvPr id="105" name="Picture 104" descr="A fire with a white flame&#10;&#10;AI-generated content may be incorrect.">
            <a:extLst>
              <a:ext uri="{FF2B5EF4-FFF2-40B4-BE49-F238E27FC236}">
                <a16:creationId xmlns:a16="http://schemas.microsoft.com/office/drawing/2014/main" id="{1FB493D4-87E2-4072-9B33-D9760209380A}"/>
              </a:ext>
            </a:extLst>
          </p:cNvPr>
          <p:cNvPicPr>
            <a:picLocks noChangeAspect="1"/>
          </p:cNvPicPr>
          <p:nvPr/>
        </p:nvPicPr>
        <p:blipFill>
          <a:blip r:embed="rId7"/>
          <a:stretch>
            <a:fillRect/>
          </a:stretch>
        </p:blipFill>
        <p:spPr>
          <a:xfrm flipH="1">
            <a:off x="6598526" y="2263411"/>
            <a:ext cx="224789" cy="224789"/>
          </a:xfrm>
          <a:prstGeom prst="rect">
            <a:avLst/>
          </a:prstGeom>
        </p:spPr>
      </p:pic>
      <p:sp>
        <p:nvSpPr>
          <p:cNvPr id="106" name="Arrow: Down 105">
            <a:extLst>
              <a:ext uri="{FF2B5EF4-FFF2-40B4-BE49-F238E27FC236}">
                <a16:creationId xmlns:a16="http://schemas.microsoft.com/office/drawing/2014/main" id="{B6201CD4-707A-46EE-5B17-49D1767484DC}"/>
              </a:ext>
            </a:extLst>
          </p:cNvPr>
          <p:cNvSpPr/>
          <p:nvPr/>
        </p:nvSpPr>
        <p:spPr>
          <a:xfrm>
            <a:off x="9099894" y="2927978"/>
            <a:ext cx="68100" cy="239728"/>
          </a:xfrm>
          <a:prstGeom prst="downArrow">
            <a:avLst/>
          </a:prstGeom>
          <a:solidFill>
            <a:srgbClr val="FF0000"/>
          </a:solidFill>
          <a:ln w="2540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F0F0F0"/>
              </a:solidFill>
              <a:effectLst/>
              <a:uLnTx/>
              <a:uFillTx/>
              <a:latin typeface="Corbel" panose="020B0503020204020204"/>
              <a:ea typeface="+mn-ea"/>
              <a:cs typeface="+mn-cs"/>
              <a:sym typeface="Arial"/>
            </a:endParaRPr>
          </a:p>
        </p:txBody>
      </p:sp>
      <p:pic>
        <p:nvPicPr>
          <p:cNvPr id="107" name="Picture 106" descr="A fire with a white flame&#10;&#10;AI-generated content may be incorrect.">
            <a:extLst>
              <a:ext uri="{FF2B5EF4-FFF2-40B4-BE49-F238E27FC236}">
                <a16:creationId xmlns:a16="http://schemas.microsoft.com/office/drawing/2014/main" id="{4B3CB297-D575-2A03-F1B5-8938687F392D}"/>
              </a:ext>
            </a:extLst>
          </p:cNvPr>
          <p:cNvPicPr>
            <a:picLocks noChangeAspect="1"/>
          </p:cNvPicPr>
          <p:nvPr/>
        </p:nvPicPr>
        <p:blipFill>
          <a:blip r:embed="rId7"/>
          <a:stretch>
            <a:fillRect/>
          </a:stretch>
        </p:blipFill>
        <p:spPr>
          <a:xfrm flipH="1">
            <a:off x="9233661" y="2958527"/>
            <a:ext cx="224789" cy="224789"/>
          </a:xfrm>
          <a:prstGeom prst="rect">
            <a:avLst/>
          </a:prstGeom>
        </p:spPr>
      </p:pic>
      <p:sp>
        <p:nvSpPr>
          <p:cNvPr id="108" name="Arrow: Down 107">
            <a:extLst>
              <a:ext uri="{FF2B5EF4-FFF2-40B4-BE49-F238E27FC236}">
                <a16:creationId xmlns:a16="http://schemas.microsoft.com/office/drawing/2014/main" id="{2E8F00F2-15FC-620C-BF9F-BD212F4E8F57}"/>
              </a:ext>
            </a:extLst>
          </p:cNvPr>
          <p:cNvSpPr/>
          <p:nvPr/>
        </p:nvSpPr>
        <p:spPr>
          <a:xfrm>
            <a:off x="6466088" y="4988422"/>
            <a:ext cx="68100" cy="239728"/>
          </a:xfrm>
          <a:prstGeom prst="downArrow">
            <a:avLst/>
          </a:prstGeom>
          <a:solidFill>
            <a:srgbClr val="FF0000"/>
          </a:solidFill>
          <a:ln w="2540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F0F0F0"/>
              </a:solidFill>
              <a:effectLst/>
              <a:uLnTx/>
              <a:uFillTx/>
              <a:latin typeface="Corbel" panose="020B0503020204020204"/>
              <a:ea typeface="+mn-ea"/>
              <a:cs typeface="+mn-cs"/>
              <a:sym typeface="Arial"/>
            </a:endParaRPr>
          </a:p>
        </p:txBody>
      </p:sp>
      <p:sp>
        <p:nvSpPr>
          <p:cNvPr id="109" name="Arrow: Down 108">
            <a:extLst>
              <a:ext uri="{FF2B5EF4-FFF2-40B4-BE49-F238E27FC236}">
                <a16:creationId xmlns:a16="http://schemas.microsoft.com/office/drawing/2014/main" id="{D2AF688C-7097-D391-C556-BCC4349D762D}"/>
              </a:ext>
            </a:extLst>
          </p:cNvPr>
          <p:cNvSpPr/>
          <p:nvPr/>
        </p:nvSpPr>
        <p:spPr>
          <a:xfrm>
            <a:off x="9106077" y="4735938"/>
            <a:ext cx="68100" cy="239728"/>
          </a:xfrm>
          <a:prstGeom prst="downArrow">
            <a:avLst/>
          </a:prstGeom>
          <a:solidFill>
            <a:srgbClr val="FF0000"/>
          </a:solidFill>
          <a:ln w="2540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F0F0F0"/>
              </a:solidFill>
              <a:effectLst/>
              <a:uLnTx/>
              <a:uFillTx/>
              <a:latin typeface="Corbel" panose="020B0503020204020204"/>
              <a:ea typeface="+mn-ea"/>
              <a:cs typeface="+mn-cs"/>
              <a:sym typeface="Arial"/>
            </a:endParaRPr>
          </a:p>
        </p:txBody>
      </p:sp>
      <p:sp>
        <p:nvSpPr>
          <p:cNvPr id="110" name="TextBox 109">
            <a:extLst>
              <a:ext uri="{FF2B5EF4-FFF2-40B4-BE49-F238E27FC236}">
                <a16:creationId xmlns:a16="http://schemas.microsoft.com/office/drawing/2014/main" id="{9F9627F2-CBAA-6840-74D1-A119EBBA4E03}"/>
              </a:ext>
            </a:extLst>
          </p:cNvPr>
          <p:cNvSpPr txBox="1"/>
          <p:nvPr/>
        </p:nvSpPr>
        <p:spPr>
          <a:xfrm>
            <a:off x="6498809" y="4961595"/>
            <a:ext cx="510732" cy="307777"/>
          </a:xfrm>
          <a:prstGeom prst="rect">
            <a:avLst/>
          </a:prstGeom>
          <a:noFill/>
        </p:spPr>
        <p:txBody>
          <a:bodyPr wrap="square" rtlCol="0">
            <a:spAutoFit/>
          </a:bodyPr>
          <a:lstStyle/>
          <a:p>
            <a:pPr>
              <a:buClr>
                <a:srgbClr val="000000"/>
              </a:buClr>
              <a:buFont typeface="Arial"/>
              <a:buNone/>
            </a:pPr>
            <a:r>
              <a:rPr lang="es-ES" sz="1400" kern="0">
                <a:solidFill>
                  <a:srgbClr val="000000"/>
                </a:solidFill>
                <a:cs typeface="Arial"/>
                <a:sym typeface="Arial"/>
              </a:rPr>
              <a:t>Co2</a:t>
            </a:r>
            <a:endParaRPr lang="en-GB" sz="1400" kern="0">
              <a:solidFill>
                <a:srgbClr val="000000"/>
              </a:solidFill>
              <a:cs typeface="Arial"/>
              <a:sym typeface="Arial"/>
            </a:endParaRPr>
          </a:p>
        </p:txBody>
      </p:sp>
      <p:sp>
        <p:nvSpPr>
          <p:cNvPr id="111" name="TextBox 110">
            <a:extLst>
              <a:ext uri="{FF2B5EF4-FFF2-40B4-BE49-F238E27FC236}">
                <a16:creationId xmlns:a16="http://schemas.microsoft.com/office/drawing/2014/main" id="{C04EEDF0-2552-20DB-5B43-8B4905F0DAA2}"/>
              </a:ext>
            </a:extLst>
          </p:cNvPr>
          <p:cNvSpPr txBox="1"/>
          <p:nvPr/>
        </p:nvSpPr>
        <p:spPr>
          <a:xfrm>
            <a:off x="9105495" y="4721841"/>
            <a:ext cx="510732" cy="307777"/>
          </a:xfrm>
          <a:prstGeom prst="rect">
            <a:avLst/>
          </a:prstGeom>
          <a:noFill/>
        </p:spPr>
        <p:txBody>
          <a:bodyPr wrap="square" rtlCol="0">
            <a:spAutoFit/>
          </a:bodyPr>
          <a:lstStyle/>
          <a:p>
            <a:pPr>
              <a:buClr>
                <a:srgbClr val="000000"/>
              </a:buClr>
              <a:buFont typeface="Arial"/>
              <a:buNone/>
            </a:pPr>
            <a:r>
              <a:rPr lang="es-ES" sz="1400" kern="0">
                <a:solidFill>
                  <a:srgbClr val="000000"/>
                </a:solidFill>
                <a:cs typeface="Arial"/>
                <a:sym typeface="Arial"/>
              </a:rPr>
              <a:t>Co2</a:t>
            </a:r>
            <a:endParaRPr lang="en-GB" sz="1400" kern="0">
              <a:solidFill>
                <a:srgbClr val="000000"/>
              </a:solidFill>
              <a:cs typeface="Arial"/>
              <a:sym typeface="Arial"/>
            </a:endParaRPr>
          </a:p>
        </p:txBody>
      </p:sp>
    </p:spTree>
    <p:extLst>
      <p:ext uri="{BB962C8B-B14F-4D97-AF65-F5344CB8AC3E}">
        <p14:creationId xmlns:p14="http://schemas.microsoft.com/office/powerpoint/2010/main" val="42700446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C3C467-0C7A-35D2-DBF0-90485796FB89}"/>
              </a:ext>
            </a:extLst>
          </p:cNvPr>
          <p:cNvSpPr>
            <a:spLocks noGrp="1"/>
          </p:cNvSpPr>
          <p:nvPr>
            <p:ph type="title"/>
          </p:nvPr>
        </p:nvSpPr>
        <p:spPr/>
        <p:txBody>
          <a:bodyPr/>
          <a:lstStyle/>
          <a:p>
            <a:r>
              <a:rPr lang="en-US" noProof="0">
                <a:latin typeface="+mj-lt"/>
              </a:rPr>
              <a:t>Key Exploitable Results</a:t>
            </a:r>
          </a:p>
        </p:txBody>
      </p:sp>
      <p:sp>
        <p:nvSpPr>
          <p:cNvPr id="27" name="Subtitle 1">
            <a:extLst>
              <a:ext uri="{FF2B5EF4-FFF2-40B4-BE49-F238E27FC236}">
                <a16:creationId xmlns:a16="http://schemas.microsoft.com/office/drawing/2014/main" id="{D880E2C4-A63C-53F5-CD06-CE496D6BCCD1}"/>
              </a:ext>
            </a:extLst>
          </p:cNvPr>
          <p:cNvSpPr txBox="1">
            <a:spLocks/>
          </p:cNvSpPr>
          <p:nvPr/>
        </p:nvSpPr>
        <p:spPr>
          <a:xfrm>
            <a:off x="3122492" y="1628947"/>
            <a:ext cx="2493816" cy="445200"/>
          </a:xfrm>
          <a:prstGeom prst="rect">
            <a:avLst/>
          </a:prstGeom>
        </p:spPr>
        <p:txBody>
          <a:bodyPr spcFirstLastPara="1" vert="horz" wrap="square" lIns="91425" tIns="91425" rIns="91425" bIns="91425" rtlCol="0" anchor="t" anchorCtr="0">
            <a:noAutofit/>
          </a:bodyPr>
          <a:lstStyle>
            <a:defPPr marR="0" lvl="0" algn="l" rtl="0">
              <a:lnSpc>
                <a:spcPct val="100000"/>
              </a:lnSpc>
              <a:spcBef>
                <a:spcPts val="0"/>
              </a:spcBef>
              <a:spcAft>
                <a:spcPts val="0"/>
              </a:spcAft>
            </a:defPPr>
            <a:lvl1pPr marR="0" lvl="0" algn="ctr" rtl="0" eaLnBrk="1" hangingPunct="1">
              <a:lnSpc>
                <a:spcPct val="100000"/>
              </a:lnSpc>
              <a:spcBef>
                <a:spcPts val="0"/>
              </a:spcBef>
              <a:spcAft>
                <a:spcPts val="0"/>
              </a:spcAft>
              <a:buClr>
                <a:srgbClr val="000000"/>
              </a:buClr>
              <a:buSzPts val="1400"/>
              <a:buFont typeface="Arial"/>
              <a:buNone/>
              <a:defRPr sz="2100" b="1" i="0" u="none" strike="noStrike" cap="none">
                <a:solidFill>
                  <a:schemeClr val="bg2"/>
                </a:solidFill>
                <a:latin typeface="+mj-lt"/>
                <a:ea typeface="Poppins"/>
                <a:cs typeface="Poppins"/>
                <a:sym typeface="Poppins"/>
              </a:defRPr>
            </a:lvl1pPr>
            <a:lvl2pPr marR="0" lvl="1" algn="ctr" rtl="0" eaLnBrk="1" hangingPunct="1">
              <a:lnSpc>
                <a:spcPct val="100000"/>
              </a:lnSpc>
              <a:spcBef>
                <a:spcPts val="160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ctr" rtl="0" eaLnBrk="1" hangingPunct="1">
              <a:lnSpc>
                <a:spcPct val="100000"/>
              </a:lnSpc>
              <a:spcBef>
                <a:spcPts val="160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ctr" rtl="0" eaLnBrk="1" hangingPunct="1">
              <a:lnSpc>
                <a:spcPct val="100000"/>
              </a:lnSpc>
              <a:spcBef>
                <a:spcPts val="160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ctr" rtl="0" eaLnBrk="1" hangingPunct="1">
              <a:lnSpc>
                <a:spcPct val="100000"/>
              </a:lnSpc>
              <a:spcBef>
                <a:spcPts val="160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ctr" rtl="0" eaLnBrk="1" hangingPunct="1">
              <a:lnSpc>
                <a:spcPct val="100000"/>
              </a:lnSpc>
              <a:spcBef>
                <a:spcPts val="160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ctr" rtl="0" eaLnBrk="1" hangingPunct="1">
              <a:lnSpc>
                <a:spcPct val="100000"/>
              </a:lnSpc>
              <a:spcBef>
                <a:spcPts val="160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ctr" rtl="0" eaLnBrk="1" hangingPunct="1">
              <a:lnSpc>
                <a:spcPct val="100000"/>
              </a:lnSpc>
              <a:spcBef>
                <a:spcPts val="160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ctr" rtl="0" eaLnBrk="1" hangingPunct="1">
              <a:lnSpc>
                <a:spcPct val="100000"/>
              </a:lnSpc>
              <a:spcBef>
                <a:spcPts val="1600"/>
              </a:spcBef>
              <a:spcAft>
                <a:spcPts val="160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400" b="1" i="0" u="none" strike="noStrike" kern="0" cap="none" spc="0" normalizeH="0" baseline="0" noProof="0">
                <a:ln>
                  <a:noFill/>
                </a:ln>
                <a:solidFill>
                  <a:srgbClr val="396336"/>
                </a:solidFill>
                <a:effectLst/>
                <a:uLnTx/>
                <a:uFillTx/>
                <a:cs typeface="Poppins"/>
                <a:sym typeface="Poppins"/>
              </a:rPr>
              <a:t>Green Deal Index</a:t>
            </a:r>
          </a:p>
        </p:txBody>
      </p:sp>
      <p:sp>
        <p:nvSpPr>
          <p:cNvPr id="28" name="Subtitle 2">
            <a:extLst>
              <a:ext uri="{FF2B5EF4-FFF2-40B4-BE49-F238E27FC236}">
                <a16:creationId xmlns:a16="http://schemas.microsoft.com/office/drawing/2014/main" id="{A08B46D8-5ABF-60E4-10A6-7F2848E82C6E}"/>
              </a:ext>
            </a:extLst>
          </p:cNvPr>
          <p:cNvSpPr txBox="1">
            <a:spLocks/>
          </p:cNvSpPr>
          <p:nvPr/>
        </p:nvSpPr>
        <p:spPr>
          <a:xfrm>
            <a:off x="5434447" y="3177535"/>
            <a:ext cx="1334788" cy="445200"/>
          </a:xfrm>
          <a:prstGeom prst="rect">
            <a:avLst/>
          </a:prstGeom>
        </p:spPr>
        <p:txBody>
          <a:bodyPr spcFirstLastPara="1" vert="horz" wrap="square" lIns="91425" tIns="91425" rIns="91425" bIns="91425" rtlCol="0" anchor="t" anchorCtr="0">
            <a:noAutofit/>
          </a:bodyPr>
          <a:lstStyle>
            <a:defPPr marR="0" lvl="0" algn="l" rtl="0">
              <a:lnSpc>
                <a:spcPct val="100000"/>
              </a:lnSpc>
              <a:spcBef>
                <a:spcPts val="0"/>
              </a:spcBef>
              <a:spcAft>
                <a:spcPts val="0"/>
              </a:spcAft>
            </a:defPPr>
            <a:lvl1pPr marR="0" lvl="0" algn="ctr" rtl="0" eaLnBrk="1" hangingPunct="1">
              <a:lnSpc>
                <a:spcPct val="100000"/>
              </a:lnSpc>
              <a:spcBef>
                <a:spcPts val="0"/>
              </a:spcBef>
              <a:spcAft>
                <a:spcPts val="0"/>
              </a:spcAft>
              <a:buClr>
                <a:srgbClr val="000000"/>
              </a:buClr>
              <a:buSzPts val="1400"/>
              <a:buFont typeface="Arial"/>
              <a:buNone/>
              <a:defRPr sz="2100" b="1" i="0" u="none" strike="noStrike" cap="none">
                <a:solidFill>
                  <a:schemeClr val="dk1"/>
                </a:solidFill>
                <a:latin typeface="+mj-lt"/>
                <a:ea typeface="Poppins"/>
                <a:cs typeface="Poppins"/>
                <a:sym typeface="Poppins"/>
              </a:defRPr>
            </a:lvl1pPr>
            <a:lvl2pPr marR="0" lvl="1" algn="ctr" rtl="0" eaLnBrk="1" hangingPunct="1">
              <a:lnSpc>
                <a:spcPct val="100000"/>
              </a:lnSpc>
              <a:spcBef>
                <a:spcPts val="120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ctr" rtl="0" eaLnBrk="1" hangingPunct="1">
              <a:lnSpc>
                <a:spcPct val="100000"/>
              </a:lnSpc>
              <a:spcBef>
                <a:spcPts val="160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ctr" rtl="0" eaLnBrk="1" hangingPunct="1">
              <a:lnSpc>
                <a:spcPct val="100000"/>
              </a:lnSpc>
              <a:spcBef>
                <a:spcPts val="160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ctr" rtl="0" eaLnBrk="1" hangingPunct="1">
              <a:lnSpc>
                <a:spcPct val="100000"/>
              </a:lnSpc>
              <a:spcBef>
                <a:spcPts val="160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ctr" rtl="0" eaLnBrk="1" hangingPunct="1">
              <a:lnSpc>
                <a:spcPct val="100000"/>
              </a:lnSpc>
              <a:spcBef>
                <a:spcPts val="160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ctr" rtl="0" eaLnBrk="1" hangingPunct="1">
              <a:lnSpc>
                <a:spcPct val="100000"/>
              </a:lnSpc>
              <a:spcBef>
                <a:spcPts val="160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ctr" rtl="0" eaLnBrk="1" hangingPunct="1">
              <a:lnSpc>
                <a:spcPct val="100000"/>
              </a:lnSpc>
              <a:spcBef>
                <a:spcPts val="160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ctr" rtl="0" eaLnBrk="1" hangingPunct="1">
              <a:lnSpc>
                <a:spcPct val="100000"/>
              </a:lnSpc>
              <a:spcBef>
                <a:spcPts val="1600"/>
              </a:spcBef>
              <a:spcAft>
                <a:spcPts val="160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400" b="1" i="0" u="none" strike="noStrike" kern="0" cap="none" spc="0" normalizeH="0" baseline="0" noProof="0">
                <a:ln>
                  <a:noFill/>
                </a:ln>
                <a:solidFill>
                  <a:srgbClr val="93C47D">
                    <a:lumMod val="75000"/>
                  </a:srgbClr>
                </a:solidFill>
                <a:effectLst/>
                <a:uLnTx/>
                <a:uFillTx/>
                <a:cs typeface="Poppins"/>
                <a:sym typeface="Poppins"/>
              </a:rPr>
              <a:t>Data Space </a:t>
            </a:r>
          </a:p>
        </p:txBody>
      </p:sp>
      <p:sp>
        <p:nvSpPr>
          <p:cNvPr id="29" name="Subtitle 3">
            <a:extLst>
              <a:ext uri="{FF2B5EF4-FFF2-40B4-BE49-F238E27FC236}">
                <a16:creationId xmlns:a16="http://schemas.microsoft.com/office/drawing/2014/main" id="{6CD420B9-67F6-108B-E7F7-1761158CED73}"/>
              </a:ext>
            </a:extLst>
          </p:cNvPr>
          <p:cNvSpPr txBox="1">
            <a:spLocks/>
          </p:cNvSpPr>
          <p:nvPr/>
        </p:nvSpPr>
        <p:spPr>
          <a:xfrm>
            <a:off x="2253016" y="3496676"/>
            <a:ext cx="1408200" cy="302033"/>
          </a:xfrm>
          <a:prstGeom prst="rect">
            <a:avLst/>
          </a:prstGeom>
        </p:spPr>
        <p:txBody>
          <a:bodyPr spcFirstLastPara="1" vert="horz" wrap="square" lIns="91425" tIns="91425" rIns="91425" bIns="91425" rtlCol="0" anchor="t" anchorCtr="0">
            <a:noAutofit/>
          </a:bodyPr>
          <a:lstStyle>
            <a:defPPr marR="0" lvl="0" algn="l" rtl="0">
              <a:lnSpc>
                <a:spcPct val="100000"/>
              </a:lnSpc>
              <a:spcBef>
                <a:spcPts val="0"/>
              </a:spcBef>
              <a:spcAft>
                <a:spcPts val="0"/>
              </a:spcAft>
            </a:defPPr>
            <a:lvl1pPr marR="0" lvl="0" algn="ctr" rtl="0" eaLnBrk="1" hangingPunct="1">
              <a:lnSpc>
                <a:spcPct val="100000"/>
              </a:lnSpc>
              <a:spcBef>
                <a:spcPts val="0"/>
              </a:spcBef>
              <a:spcAft>
                <a:spcPts val="0"/>
              </a:spcAft>
              <a:buClr>
                <a:srgbClr val="000000"/>
              </a:buClr>
              <a:buSzPts val="1400"/>
              <a:buFont typeface="Arial"/>
              <a:buNone/>
              <a:defRPr sz="2100" b="1" i="0" u="none" strike="noStrike" cap="none">
                <a:solidFill>
                  <a:schemeClr val="bg2"/>
                </a:solidFill>
                <a:latin typeface="+mj-lt"/>
                <a:ea typeface="Poppins"/>
                <a:cs typeface="Poppins"/>
                <a:sym typeface="Poppins"/>
              </a:defRPr>
            </a:lvl1pPr>
            <a:lvl2pPr marR="0" lvl="1" algn="ctr" rtl="0" eaLnBrk="1" hangingPunct="1">
              <a:lnSpc>
                <a:spcPct val="100000"/>
              </a:lnSpc>
              <a:spcBef>
                <a:spcPts val="160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ctr" rtl="0" eaLnBrk="1" hangingPunct="1">
              <a:lnSpc>
                <a:spcPct val="100000"/>
              </a:lnSpc>
              <a:spcBef>
                <a:spcPts val="160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ctr" rtl="0" eaLnBrk="1" hangingPunct="1">
              <a:lnSpc>
                <a:spcPct val="100000"/>
              </a:lnSpc>
              <a:spcBef>
                <a:spcPts val="160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ctr" rtl="0" eaLnBrk="1" hangingPunct="1">
              <a:lnSpc>
                <a:spcPct val="100000"/>
              </a:lnSpc>
              <a:spcBef>
                <a:spcPts val="160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ctr" rtl="0" eaLnBrk="1" hangingPunct="1">
              <a:lnSpc>
                <a:spcPct val="100000"/>
              </a:lnSpc>
              <a:spcBef>
                <a:spcPts val="160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ctr" rtl="0" eaLnBrk="1" hangingPunct="1">
              <a:lnSpc>
                <a:spcPct val="100000"/>
              </a:lnSpc>
              <a:spcBef>
                <a:spcPts val="160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ctr" rtl="0" eaLnBrk="1" hangingPunct="1">
              <a:lnSpc>
                <a:spcPct val="100000"/>
              </a:lnSpc>
              <a:spcBef>
                <a:spcPts val="160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ctr" rtl="0" eaLnBrk="1" hangingPunct="1">
              <a:lnSpc>
                <a:spcPct val="100000"/>
              </a:lnSpc>
              <a:spcBef>
                <a:spcPts val="1600"/>
              </a:spcBef>
              <a:spcAft>
                <a:spcPts val="160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400" b="1" i="0" u="none" strike="noStrike" kern="0" cap="none" spc="0" normalizeH="0" baseline="0" noProof="0">
                <a:ln>
                  <a:noFill/>
                </a:ln>
                <a:solidFill>
                  <a:srgbClr val="91BA4F">
                    <a:lumMod val="75000"/>
                  </a:srgbClr>
                </a:solidFill>
                <a:effectLst/>
                <a:uLnTx/>
                <a:uFillTx/>
                <a:cs typeface="Poppins"/>
                <a:sym typeface="Poppins"/>
              </a:rPr>
              <a:t>AI Toolkit</a:t>
            </a:r>
          </a:p>
        </p:txBody>
      </p:sp>
      <p:grpSp>
        <p:nvGrpSpPr>
          <p:cNvPr id="31" name="Group 30">
            <a:extLst>
              <a:ext uri="{FF2B5EF4-FFF2-40B4-BE49-F238E27FC236}">
                <a16:creationId xmlns:a16="http://schemas.microsoft.com/office/drawing/2014/main" id="{7068A611-5112-547D-E89D-E8AA48E473FF}"/>
              </a:ext>
            </a:extLst>
          </p:cNvPr>
          <p:cNvGrpSpPr/>
          <p:nvPr/>
        </p:nvGrpSpPr>
        <p:grpSpPr>
          <a:xfrm>
            <a:off x="7007221" y="2988715"/>
            <a:ext cx="3851279" cy="1182941"/>
            <a:chOff x="5203703" y="1883066"/>
            <a:chExt cx="3735310" cy="1330553"/>
          </a:xfrm>
        </p:grpSpPr>
        <p:sp>
          <p:nvSpPr>
            <p:cNvPr id="32" name="CuadroTexto 4">
              <a:extLst>
                <a:ext uri="{FF2B5EF4-FFF2-40B4-BE49-F238E27FC236}">
                  <a16:creationId xmlns:a16="http://schemas.microsoft.com/office/drawing/2014/main" id="{F97C7F09-A3EC-E53F-7CA2-66A5AC130863}"/>
                </a:ext>
              </a:extLst>
            </p:cNvPr>
            <p:cNvSpPr txBox="1"/>
            <p:nvPr/>
          </p:nvSpPr>
          <p:spPr>
            <a:xfrm>
              <a:off x="5203703" y="1883066"/>
              <a:ext cx="3735310" cy="285601"/>
            </a:xfrm>
            <a:prstGeom prst="rect">
              <a:avLst/>
            </a:prstGeom>
            <a:noFill/>
          </p:spPr>
          <p:txBody>
            <a:bodyPr wrap="square">
              <a:spAutoFit/>
            </a:bodyPr>
            <a:lstStyle/>
            <a:p>
              <a:pPr marL="171450" indent="-171450" defTabSz="342900">
                <a:spcBef>
                  <a:spcPct val="20000"/>
                </a:spcBef>
                <a:buFont typeface="Arial" panose="020B0604020202020204" pitchFamily="34" charset="0"/>
                <a:buChar char="•"/>
                <a:defRPr/>
              </a:pPr>
              <a:r>
                <a:rPr lang="en-US" sz="1050" b="1" noProof="0" dirty="0">
                  <a:solidFill>
                    <a:srgbClr val="396336"/>
                  </a:solidFill>
                  <a:latin typeface="+mj-lt"/>
                  <a:ea typeface="MS PGothic" panose="020B0600070205080204" pitchFamily="34" charset="-128"/>
                  <a:cs typeface="Arial"/>
                  <a:sym typeface="Arial"/>
                </a:rPr>
                <a:t>Provides a comprehensive sustainability assessment</a:t>
              </a:r>
            </a:p>
          </p:txBody>
        </p:sp>
        <p:sp>
          <p:nvSpPr>
            <p:cNvPr id="33" name="CuadroTexto 7">
              <a:extLst>
                <a:ext uri="{FF2B5EF4-FFF2-40B4-BE49-F238E27FC236}">
                  <a16:creationId xmlns:a16="http://schemas.microsoft.com/office/drawing/2014/main" id="{9944F65D-6649-5782-D1BF-F009186D4B60}"/>
                </a:ext>
              </a:extLst>
            </p:cNvPr>
            <p:cNvSpPr txBox="1"/>
            <p:nvPr/>
          </p:nvSpPr>
          <p:spPr>
            <a:xfrm>
              <a:off x="5206504" y="2141278"/>
              <a:ext cx="2921027" cy="285601"/>
            </a:xfrm>
            <a:prstGeom prst="rect">
              <a:avLst/>
            </a:prstGeom>
            <a:noFill/>
          </p:spPr>
          <p:txBody>
            <a:bodyPr wrap="square">
              <a:spAutoFit/>
            </a:bodyPr>
            <a:lstStyle/>
            <a:p>
              <a:pPr marL="171450" indent="-171450" defTabSz="342900">
                <a:spcBef>
                  <a:spcPct val="20000"/>
                </a:spcBef>
                <a:buFont typeface="Arial" panose="020B0604020202020204" pitchFamily="34" charset="0"/>
                <a:buChar char="•"/>
                <a:defRPr/>
              </a:pPr>
              <a:r>
                <a:rPr lang="en-US" sz="1050" b="1" noProof="0" dirty="0">
                  <a:solidFill>
                    <a:srgbClr val="396336"/>
                  </a:solidFill>
                  <a:latin typeface="+mj-lt"/>
                  <a:ea typeface="MS PGothic" panose="020B0600070205080204" pitchFamily="34" charset="-128"/>
                  <a:cs typeface="Arial"/>
                  <a:sym typeface="Arial"/>
                </a:rPr>
                <a:t>Supports regulatory compliance</a:t>
              </a:r>
            </a:p>
          </p:txBody>
        </p:sp>
        <p:sp>
          <p:nvSpPr>
            <p:cNvPr id="34" name="CuadroTexto 13">
              <a:extLst>
                <a:ext uri="{FF2B5EF4-FFF2-40B4-BE49-F238E27FC236}">
                  <a16:creationId xmlns:a16="http://schemas.microsoft.com/office/drawing/2014/main" id="{EA13923A-34A2-C072-2551-E8F572EBD36E}"/>
                </a:ext>
              </a:extLst>
            </p:cNvPr>
            <p:cNvSpPr txBox="1"/>
            <p:nvPr/>
          </p:nvSpPr>
          <p:spPr>
            <a:xfrm>
              <a:off x="5206504" y="2405459"/>
              <a:ext cx="3054057" cy="285601"/>
            </a:xfrm>
            <a:prstGeom prst="rect">
              <a:avLst/>
            </a:prstGeom>
            <a:noFill/>
          </p:spPr>
          <p:txBody>
            <a:bodyPr wrap="square">
              <a:spAutoFit/>
            </a:bodyPr>
            <a:lstStyle/>
            <a:p>
              <a:pPr marL="171450" indent="-171450" defTabSz="342900">
                <a:spcBef>
                  <a:spcPct val="20000"/>
                </a:spcBef>
                <a:buFont typeface="Arial" panose="020B0604020202020204" pitchFamily="34" charset="0"/>
                <a:buChar char="•"/>
                <a:defRPr/>
              </a:pPr>
              <a:r>
                <a:rPr lang="en-US" sz="1050" b="1" noProof="0" dirty="0">
                  <a:solidFill>
                    <a:srgbClr val="396336"/>
                  </a:solidFill>
                  <a:latin typeface="+mj-lt"/>
                  <a:ea typeface="MS PGothic" panose="020B0600070205080204" pitchFamily="34" charset="-128"/>
                  <a:cs typeface="Arial"/>
                  <a:sym typeface="Arial"/>
                </a:rPr>
                <a:t>Enables data-driven optimization</a:t>
              </a:r>
            </a:p>
          </p:txBody>
        </p:sp>
        <p:sp>
          <p:nvSpPr>
            <p:cNvPr id="35" name="CuadroTexto 14">
              <a:extLst>
                <a:ext uri="{FF2B5EF4-FFF2-40B4-BE49-F238E27FC236}">
                  <a16:creationId xmlns:a16="http://schemas.microsoft.com/office/drawing/2014/main" id="{818C3D37-8604-4D08-C28D-856E9A876261}"/>
                </a:ext>
              </a:extLst>
            </p:cNvPr>
            <p:cNvSpPr txBox="1"/>
            <p:nvPr/>
          </p:nvSpPr>
          <p:spPr>
            <a:xfrm>
              <a:off x="5213781" y="2649329"/>
              <a:ext cx="2387946" cy="285601"/>
            </a:xfrm>
            <a:prstGeom prst="rect">
              <a:avLst/>
            </a:prstGeom>
            <a:noFill/>
          </p:spPr>
          <p:txBody>
            <a:bodyPr wrap="square">
              <a:spAutoFit/>
            </a:bodyPr>
            <a:lstStyle/>
            <a:p>
              <a:pPr marL="171450" indent="-171450" defTabSz="342900">
                <a:spcBef>
                  <a:spcPct val="20000"/>
                </a:spcBef>
                <a:buFont typeface="Arial" panose="020B0604020202020204" pitchFamily="34" charset="0"/>
                <a:buChar char="•"/>
                <a:defRPr/>
              </a:pPr>
              <a:r>
                <a:rPr lang="en-US" sz="1050" b="1" noProof="0" dirty="0">
                  <a:solidFill>
                    <a:srgbClr val="396336"/>
                  </a:solidFill>
                  <a:latin typeface="+mj-lt"/>
                  <a:ea typeface="MS PGothic" panose="020B0600070205080204" pitchFamily="34" charset="-128"/>
                  <a:cs typeface="Arial"/>
                  <a:sym typeface="Arial"/>
                </a:rPr>
                <a:t>Improves resource efficiency</a:t>
              </a:r>
            </a:p>
          </p:txBody>
        </p:sp>
        <p:sp>
          <p:nvSpPr>
            <p:cNvPr id="36" name="CuadroTexto 15">
              <a:extLst>
                <a:ext uri="{FF2B5EF4-FFF2-40B4-BE49-F238E27FC236}">
                  <a16:creationId xmlns:a16="http://schemas.microsoft.com/office/drawing/2014/main" id="{BF84F1B8-15D5-E14A-3D69-9BDF928214E8}"/>
                </a:ext>
              </a:extLst>
            </p:cNvPr>
            <p:cNvSpPr txBox="1"/>
            <p:nvPr/>
          </p:nvSpPr>
          <p:spPr>
            <a:xfrm>
              <a:off x="5213781" y="2928018"/>
              <a:ext cx="2932814" cy="285601"/>
            </a:xfrm>
            <a:prstGeom prst="rect">
              <a:avLst/>
            </a:prstGeom>
            <a:noFill/>
          </p:spPr>
          <p:txBody>
            <a:bodyPr wrap="square">
              <a:spAutoFit/>
            </a:bodyPr>
            <a:lstStyle/>
            <a:p>
              <a:pPr marL="171450" indent="-171450" defTabSz="342900">
                <a:spcBef>
                  <a:spcPct val="20000"/>
                </a:spcBef>
                <a:buFont typeface="Arial" panose="020B0604020202020204" pitchFamily="34" charset="0"/>
                <a:buChar char="•"/>
                <a:defRPr/>
              </a:pPr>
              <a:r>
                <a:rPr lang="en-US" sz="1050" b="1" noProof="0" dirty="0">
                  <a:solidFill>
                    <a:srgbClr val="396336"/>
                  </a:solidFill>
                  <a:latin typeface="+mj-lt"/>
                  <a:ea typeface="MS PGothic" panose="020B0600070205080204" pitchFamily="34" charset="-128"/>
                  <a:cs typeface="Arial"/>
                  <a:sym typeface="Arial"/>
                </a:rPr>
                <a:t>Provides a competitive advantage</a:t>
              </a:r>
            </a:p>
          </p:txBody>
        </p:sp>
      </p:grpSp>
      <p:sp>
        <p:nvSpPr>
          <p:cNvPr id="37" name="Shape 3620">
            <a:extLst>
              <a:ext uri="{FF2B5EF4-FFF2-40B4-BE49-F238E27FC236}">
                <a16:creationId xmlns:a16="http://schemas.microsoft.com/office/drawing/2014/main" id="{B0D47B8D-83EF-1025-266F-382B8C408C2E}"/>
              </a:ext>
            </a:extLst>
          </p:cNvPr>
          <p:cNvSpPr/>
          <p:nvPr/>
        </p:nvSpPr>
        <p:spPr>
          <a:xfrm>
            <a:off x="3400987" y="3293602"/>
            <a:ext cx="1936828" cy="1936826"/>
          </a:xfrm>
          <a:prstGeom prst="ellipse">
            <a:avLst/>
          </a:prstGeom>
          <a:solidFill>
            <a:srgbClr val="91BA4F">
              <a:lumMod val="20000"/>
              <a:lumOff val="80000"/>
            </a:srgbClr>
          </a:solidFill>
          <a:ln>
            <a:noFill/>
          </a:ln>
        </p:spPr>
        <p:txBody>
          <a:bodyPr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000" b="0" i="0" u="none" strike="noStrike" kern="0" cap="none" spc="0" normalizeH="0" baseline="0" noProof="0">
              <a:ln>
                <a:noFill/>
              </a:ln>
              <a:solidFill>
                <a:srgbClr val="F0F0F0"/>
              </a:solidFill>
              <a:effectLst/>
              <a:uLnTx/>
              <a:uFillTx/>
              <a:latin typeface="+mj-lt"/>
              <a:ea typeface="Questrial"/>
              <a:cs typeface="Questrial"/>
              <a:sym typeface="Questrial"/>
            </a:endParaRPr>
          </a:p>
        </p:txBody>
      </p:sp>
      <p:sp>
        <p:nvSpPr>
          <p:cNvPr id="38" name="Shape 3621">
            <a:extLst>
              <a:ext uri="{FF2B5EF4-FFF2-40B4-BE49-F238E27FC236}">
                <a16:creationId xmlns:a16="http://schemas.microsoft.com/office/drawing/2014/main" id="{05EAD2E5-5204-EB45-33D3-2808F164A4B4}"/>
              </a:ext>
            </a:extLst>
          </p:cNvPr>
          <p:cNvSpPr/>
          <p:nvPr/>
        </p:nvSpPr>
        <p:spPr>
          <a:xfrm rot="13976589">
            <a:off x="5133193" y="3804811"/>
            <a:ext cx="1489746" cy="1489746"/>
          </a:xfrm>
          <a:prstGeom prst="teardrop">
            <a:avLst>
              <a:gd name="adj" fmla="val 100000"/>
            </a:avLst>
          </a:prstGeom>
          <a:solidFill>
            <a:srgbClr val="85B86F"/>
          </a:solidFill>
          <a:ln>
            <a:noFill/>
          </a:ln>
        </p:spPr>
        <p:txBody>
          <a:bodyPr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1" i="0" u="none" strike="noStrike" kern="0" cap="none" spc="0" normalizeH="0" baseline="0" noProof="0">
              <a:ln>
                <a:noFill/>
              </a:ln>
              <a:solidFill>
                <a:srgbClr val="F0F0F0"/>
              </a:solidFill>
              <a:effectLst/>
              <a:uLnTx/>
              <a:uFillTx/>
              <a:latin typeface="+mj-lt"/>
              <a:ea typeface="Questrial"/>
              <a:cs typeface="Questrial"/>
              <a:sym typeface="Questrial"/>
            </a:endParaRPr>
          </a:p>
        </p:txBody>
      </p:sp>
      <p:sp>
        <p:nvSpPr>
          <p:cNvPr id="39" name="Shape 3622">
            <a:extLst>
              <a:ext uri="{FF2B5EF4-FFF2-40B4-BE49-F238E27FC236}">
                <a16:creationId xmlns:a16="http://schemas.microsoft.com/office/drawing/2014/main" id="{8B96DFA8-F90A-6FC9-8798-A4825EC0A978}"/>
              </a:ext>
            </a:extLst>
          </p:cNvPr>
          <p:cNvSpPr/>
          <p:nvPr/>
        </p:nvSpPr>
        <p:spPr>
          <a:xfrm rot="7461556" flipH="1">
            <a:off x="2115861" y="3862762"/>
            <a:ext cx="1489746" cy="1489746"/>
          </a:xfrm>
          <a:prstGeom prst="teardrop">
            <a:avLst>
              <a:gd name="adj" fmla="val 100000"/>
            </a:avLst>
          </a:prstGeom>
          <a:solidFill>
            <a:srgbClr val="8BA560"/>
          </a:solidFill>
          <a:ln>
            <a:noFill/>
          </a:ln>
        </p:spPr>
        <p:txBody>
          <a:bodyPr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1" i="0" u="none" strike="noStrike" kern="0" cap="none" spc="0" normalizeH="0" baseline="0" noProof="0">
              <a:ln>
                <a:noFill/>
              </a:ln>
              <a:solidFill>
                <a:srgbClr val="F0F0F0"/>
              </a:solidFill>
              <a:effectLst/>
              <a:uLnTx/>
              <a:uFillTx/>
              <a:latin typeface="+mj-lt"/>
              <a:ea typeface="Questrial"/>
              <a:cs typeface="Questrial"/>
              <a:sym typeface="Questrial"/>
            </a:endParaRPr>
          </a:p>
        </p:txBody>
      </p:sp>
      <p:sp>
        <p:nvSpPr>
          <p:cNvPr id="40" name="Shape 3625">
            <a:extLst>
              <a:ext uri="{FF2B5EF4-FFF2-40B4-BE49-F238E27FC236}">
                <a16:creationId xmlns:a16="http://schemas.microsoft.com/office/drawing/2014/main" id="{CDBB49CB-69E9-0071-0416-642DA684EA7C}"/>
              </a:ext>
            </a:extLst>
          </p:cNvPr>
          <p:cNvSpPr txBox="1">
            <a:spLocks noGrp="1"/>
          </p:cNvSpPr>
          <p:nvPr/>
        </p:nvSpPr>
        <p:spPr>
          <a:xfrm>
            <a:off x="9439489" y="1025117"/>
            <a:ext cx="381001" cy="274637"/>
          </a:xfrm>
          <a:prstGeom prst="rect">
            <a:avLst/>
          </a:prstGeom>
          <a:noFill/>
          <a:ln>
            <a:noFill/>
          </a:ln>
        </p:spPr>
        <p:txBody>
          <a:bodyPr vert="horz" wrap="square" lIns="91425" tIns="45700" rIns="91425" bIns="45700" rtlCol="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750" b="0" i="0" u="none" strike="noStrike" cap="none">
                <a:solidFill>
                  <a:schemeClr val="tx1">
                    <a:lumMod val="95000"/>
                    <a:lumOff val="5000"/>
                  </a:schemeClr>
                </a:solidFill>
                <a:latin typeface="+mj-lt"/>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ctr">
              <a:buClr>
                <a:srgbClr val="000000"/>
              </a:buClr>
              <a:buSzPct val="25000"/>
              <a:buFont typeface="Arial"/>
              <a:buNone/>
            </a:pPr>
            <a:fld id="{00000000-1234-1234-1234-123412341234}" type="slidenum">
              <a:rPr lang="en-US" sz="900" b="1" kern="0" noProof="0" smtClean="0">
                <a:solidFill>
                  <a:srgbClr val="F0F0F0"/>
                </a:solidFill>
                <a:ea typeface="Questrial"/>
                <a:cs typeface="Questrial"/>
                <a:sym typeface="Questrial"/>
              </a:rPr>
              <a:pPr algn="ctr">
                <a:buClr>
                  <a:srgbClr val="000000"/>
                </a:buClr>
                <a:buSzPct val="25000"/>
                <a:buFont typeface="Arial"/>
                <a:buNone/>
              </a:pPr>
              <a:t>8</a:t>
            </a:fld>
            <a:endParaRPr lang="en-US" sz="900" b="1" kern="0" noProof="0">
              <a:solidFill>
                <a:srgbClr val="F0F0F0"/>
              </a:solidFill>
              <a:ea typeface="Questrial"/>
              <a:cs typeface="Questrial"/>
              <a:sym typeface="Questrial"/>
            </a:endParaRPr>
          </a:p>
        </p:txBody>
      </p:sp>
      <p:sp>
        <p:nvSpPr>
          <p:cNvPr id="41" name="Shape 3626">
            <a:extLst>
              <a:ext uri="{FF2B5EF4-FFF2-40B4-BE49-F238E27FC236}">
                <a16:creationId xmlns:a16="http://schemas.microsoft.com/office/drawing/2014/main" id="{61F67D95-64AD-5F54-D9C5-38D43D4BE2B1}"/>
              </a:ext>
            </a:extLst>
          </p:cNvPr>
          <p:cNvSpPr/>
          <p:nvPr/>
        </p:nvSpPr>
        <p:spPr>
          <a:xfrm rot="8068996">
            <a:off x="3624527" y="2024895"/>
            <a:ext cx="1489746" cy="1489746"/>
          </a:xfrm>
          <a:prstGeom prst="teardrop">
            <a:avLst>
              <a:gd name="adj" fmla="val 100000"/>
            </a:avLst>
          </a:prstGeom>
          <a:solidFill>
            <a:srgbClr val="007800"/>
          </a:solidFill>
          <a:ln>
            <a:noFill/>
          </a:ln>
        </p:spPr>
        <p:txBody>
          <a:bodyPr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1" i="0" u="none" strike="noStrike" kern="0" cap="none" spc="0" normalizeH="0" baseline="0" noProof="0">
              <a:ln>
                <a:noFill/>
              </a:ln>
              <a:solidFill>
                <a:srgbClr val="F0F0F0"/>
              </a:solidFill>
              <a:effectLst/>
              <a:uLnTx/>
              <a:uFillTx/>
              <a:latin typeface="+mj-lt"/>
              <a:ea typeface="Questrial"/>
              <a:cs typeface="Questrial"/>
              <a:sym typeface="Questrial"/>
            </a:endParaRPr>
          </a:p>
        </p:txBody>
      </p:sp>
      <p:sp>
        <p:nvSpPr>
          <p:cNvPr id="42" name="Shape 3628">
            <a:extLst>
              <a:ext uri="{FF2B5EF4-FFF2-40B4-BE49-F238E27FC236}">
                <a16:creationId xmlns:a16="http://schemas.microsoft.com/office/drawing/2014/main" id="{6D0D0464-9B00-27B9-33B3-B1C3A487E3E4}"/>
              </a:ext>
            </a:extLst>
          </p:cNvPr>
          <p:cNvSpPr txBox="1"/>
          <p:nvPr/>
        </p:nvSpPr>
        <p:spPr>
          <a:xfrm>
            <a:off x="3633129" y="2542756"/>
            <a:ext cx="1472542" cy="891910"/>
          </a:xfrm>
          <a:prstGeom prst="rect">
            <a:avLst/>
          </a:prstGeom>
          <a:noFill/>
          <a:ln>
            <a:noFill/>
          </a:ln>
        </p:spPr>
        <p:txBody>
          <a:bodyPr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ctr">
              <a:buClr>
                <a:srgbClr val="000000"/>
              </a:buClr>
              <a:buSzPct val="25000"/>
            </a:pPr>
            <a:r>
              <a:rPr lang="en-US" sz="900" kern="0" noProof="0">
                <a:solidFill>
                  <a:srgbClr val="F2DDC0"/>
                </a:solidFill>
                <a:latin typeface="+mj-lt"/>
              </a:rPr>
              <a:t>Quantitative methodology and a final index (GDI) to assess the overall impact of an organization on the European Green Deal </a:t>
            </a:r>
          </a:p>
          <a:p>
            <a:pPr algn="ctr">
              <a:buClr>
                <a:srgbClr val="000000"/>
              </a:buClr>
              <a:buSzPct val="25000"/>
              <a:buFont typeface="Arial"/>
              <a:buNone/>
            </a:pPr>
            <a:endParaRPr lang="en-US" sz="900" kern="0" noProof="0">
              <a:solidFill>
                <a:srgbClr val="F0F0F0"/>
              </a:solidFill>
              <a:latin typeface="+mj-lt"/>
              <a:ea typeface="Questrial"/>
              <a:cs typeface="Questrial"/>
              <a:sym typeface="Questrial"/>
            </a:endParaRPr>
          </a:p>
        </p:txBody>
      </p:sp>
      <p:sp>
        <p:nvSpPr>
          <p:cNvPr id="43" name="Shape 3631">
            <a:extLst>
              <a:ext uri="{FF2B5EF4-FFF2-40B4-BE49-F238E27FC236}">
                <a16:creationId xmlns:a16="http://schemas.microsoft.com/office/drawing/2014/main" id="{D08E22FC-A03C-B190-5331-14E1FEEE3376}"/>
              </a:ext>
            </a:extLst>
          </p:cNvPr>
          <p:cNvSpPr txBox="1"/>
          <p:nvPr/>
        </p:nvSpPr>
        <p:spPr>
          <a:xfrm>
            <a:off x="5232712" y="4003148"/>
            <a:ext cx="1334788" cy="1306833"/>
          </a:xfrm>
          <a:prstGeom prst="rect">
            <a:avLst/>
          </a:prstGeom>
          <a:noFill/>
          <a:ln>
            <a:noFill/>
          </a:ln>
        </p:spPr>
        <p:txBody>
          <a:bodyPr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ctr">
              <a:buClr>
                <a:srgbClr val="000000"/>
              </a:buClr>
              <a:buSzPct val="25000"/>
              <a:buFont typeface="Arial"/>
              <a:buNone/>
            </a:pPr>
            <a:r>
              <a:rPr lang="en-US" sz="900" kern="0" noProof="0">
                <a:solidFill>
                  <a:srgbClr val="F2DDC0"/>
                </a:solidFill>
                <a:latin typeface="+mj-lt"/>
              </a:rPr>
              <a:t>FAIR data models and Data Platforms tools that are  developed and deployed for edge data management, cloud data management, and data harmonization, transformation and sharing</a:t>
            </a:r>
          </a:p>
          <a:p>
            <a:pPr algn="ctr">
              <a:buClr>
                <a:srgbClr val="000000"/>
              </a:buClr>
              <a:buSzPct val="25000"/>
              <a:buFont typeface="Arial"/>
              <a:buNone/>
            </a:pPr>
            <a:endParaRPr lang="en-US" sz="900" kern="0" noProof="0">
              <a:solidFill>
                <a:srgbClr val="F2DDC0"/>
              </a:solidFill>
              <a:latin typeface="+mj-lt"/>
              <a:ea typeface="Questrial"/>
              <a:cs typeface="Questrial"/>
              <a:sym typeface="Questrial"/>
            </a:endParaRPr>
          </a:p>
        </p:txBody>
      </p:sp>
      <p:sp>
        <p:nvSpPr>
          <p:cNvPr id="44" name="Shape 3634">
            <a:extLst>
              <a:ext uri="{FF2B5EF4-FFF2-40B4-BE49-F238E27FC236}">
                <a16:creationId xmlns:a16="http://schemas.microsoft.com/office/drawing/2014/main" id="{D2FC4578-2E40-7872-DE21-895EF6D492D5}"/>
              </a:ext>
            </a:extLst>
          </p:cNvPr>
          <p:cNvSpPr txBox="1"/>
          <p:nvPr/>
        </p:nvSpPr>
        <p:spPr>
          <a:xfrm>
            <a:off x="2171302" y="4228954"/>
            <a:ext cx="1314852" cy="571646"/>
          </a:xfrm>
          <a:prstGeom prst="rect">
            <a:avLst/>
          </a:prstGeom>
          <a:noFill/>
          <a:ln>
            <a:noFill/>
          </a:ln>
        </p:spPr>
        <p:txBody>
          <a:bodyPr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ctr">
              <a:buClr>
                <a:srgbClr val="000000"/>
              </a:buClr>
              <a:buSzPct val="25000"/>
              <a:buFont typeface="Arial"/>
              <a:buNone/>
            </a:pPr>
            <a:r>
              <a:rPr lang="en-US" sz="900" kern="0" noProof="0">
                <a:solidFill>
                  <a:srgbClr val="F2DDC0"/>
                </a:solidFill>
                <a:latin typeface="+mj-lt"/>
                <a:cs typeface="Arial" panose="020B0604020202020204" pitchFamily="34" charset="0"/>
              </a:rPr>
              <a:t>AI algorithms and the trained models that are developed, tested, and validated in the project</a:t>
            </a:r>
            <a:endParaRPr lang="en-US" sz="900" kern="0" noProof="0">
              <a:solidFill>
                <a:srgbClr val="F0F0F0"/>
              </a:solidFill>
              <a:latin typeface="+mj-lt"/>
              <a:cs typeface="Arial" panose="020B0604020202020204" pitchFamily="34" charset="0"/>
            </a:endParaRPr>
          </a:p>
          <a:p>
            <a:pPr algn="ctr">
              <a:buClr>
                <a:srgbClr val="000000"/>
              </a:buClr>
              <a:buSzPct val="25000"/>
              <a:buFont typeface="Arial"/>
              <a:buNone/>
            </a:pPr>
            <a:endParaRPr lang="en-US" sz="900" kern="0" noProof="0">
              <a:solidFill>
                <a:srgbClr val="F0F0F0"/>
              </a:solidFill>
              <a:latin typeface="+mj-lt"/>
              <a:ea typeface="Questrial"/>
              <a:cs typeface="Arial" panose="020B0604020202020204" pitchFamily="34" charset="0"/>
              <a:sym typeface="Questrial"/>
            </a:endParaRPr>
          </a:p>
        </p:txBody>
      </p:sp>
      <p:sp>
        <p:nvSpPr>
          <p:cNvPr id="45" name="Shape 3637">
            <a:extLst>
              <a:ext uri="{FF2B5EF4-FFF2-40B4-BE49-F238E27FC236}">
                <a16:creationId xmlns:a16="http://schemas.microsoft.com/office/drawing/2014/main" id="{265CD189-3D6E-2825-0DF5-A6FB8226784E}"/>
              </a:ext>
            </a:extLst>
          </p:cNvPr>
          <p:cNvSpPr/>
          <p:nvPr/>
        </p:nvSpPr>
        <p:spPr>
          <a:xfrm rot="19552821">
            <a:off x="5109535" y="3621647"/>
            <a:ext cx="1636328" cy="1636328"/>
          </a:xfrm>
          <a:prstGeom prst="arc">
            <a:avLst>
              <a:gd name="adj1" fmla="val 16200000"/>
              <a:gd name="adj2" fmla="val 0"/>
            </a:avLst>
          </a:prstGeom>
          <a:noFill/>
          <a:ln w="28575" cap="flat" cmpd="sng">
            <a:solidFill>
              <a:srgbClr val="A5A5A5"/>
            </a:solidFill>
            <a:prstDash val="dot"/>
            <a:round/>
            <a:headEnd type="none" w="med" len="med"/>
            <a:tailEnd type="stealth" w="med" len="med"/>
          </a:ln>
        </p:spPr>
        <p:txBody>
          <a:bodyPr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ctr">
              <a:buClr>
                <a:srgbClr val="000000"/>
              </a:buClr>
              <a:buFont typeface="Arial"/>
              <a:buNone/>
            </a:pPr>
            <a:endParaRPr lang="en-US" sz="2000" kern="0" noProof="0">
              <a:solidFill>
                <a:srgbClr val="91BA4F"/>
              </a:solidFill>
              <a:latin typeface="+mj-lt"/>
              <a:ea typeface="Questrial"/>
              <a:cs typeface="Questrial"/>
              <a:sym typeface="Questrial"/>
            </a:endParaRPr>
          </a:p>
        </p:txBody>
      </p:sp>
      <p:sp>
        <p:nvSpPr>
          <p:cNvPr id="46" name="Shape 3638">
            <a:extLst>
              <a:ext uri="{FF2B5EF4-FFF2-40B4-BE49-F238E27FC236}">
                <a16:creationId xmlns:a16="http://schemas.microsoft.com/office/drawing/2014/main" id="{4806D840-A26F-89C4-F223-9243F24C2003}"/>
              </a:ext>
            </a:extLst>
          </p:cNvPr>
          <p:cNvSpPr/>
          <p:nvPr/>
        </p:nvSpPr>
        <p:spPr>
          <a:xfrm rot="14322164">
            <a:off x="3406428" y="1915032"/>
            <a:ext cx="1636328" cy="1636328"/>
          </a:xfrm>
          <a:prstGeom prst="arc">
            <a:avLst>
              <a:gd name="adj1" fmla="val 16200000"/>
              <a:gd name="adj2" fmla="val 0"/>
            </a:avLst>
          </a:prstGeom>
          <a:noFill/>
          <a:ln w="28575" cap="flat" cmpd="sng">
            <a:solidFill>
              <a:srgbClr val="A5A5A5"/>
            </a:solidFill>
            <a:prstDash val="dot"/>
            <a:round/>
            <a:headEnd type="none" w="med" len="med"/>
            <a:tailEnd type="stealth" w="med" len="med"/>
          </a:ln>
        </p:spPr>
        <p:txBody>
          <a:bodyPr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ctr">
              <a:buClr>
                <a:srgbClr val="000000"/>
              </a:buClr>
              <a:buFont typeface="Arial"/>
              <a:buNone/>
            </a:pPr>
            <a:endParaRPr lang="en-US" sz="2000" kern="0" noProof="0">
              <a:solidFill>
                <a:srgbClr val="91BA4F"/>
              </a:solidFill>
              <a:latin typeface="+mj-lt"/>
              <a:ea typeface="Questrial"/>
              <a:cs typeface="Questrial"/>
              <a:sym typeface="Questrial"/>
            </a:endParaRPr>
          </a:p>
        </p:txBody>
      </p:sp>
      <p:sp>
        <p:nvSpPr>
          <p:cNvPr id="47" name="Shape 3639">
            <a:extLst>
              <a:ext uri="{FF2B5EF4-FFF2-40B4-BE49-F238E27FC236}">
                <a16:creationId xmlns:a16="http://schemas.microsoft.com/office/drawing/2014/main" id="{DEEEBE57-CB2E-B352-2EDC-234ECB34E365}"/>
              </a:ext>
            </a:extLst>
          </p:cNvPr>
          <p:cNvSpPr/>
          <p:nvPr/>
        </p:nvSpPr>
        <p:spPr>
          <a:xfrm rot="9363247">
            <a:off x="2010564" y="3908518"/>
            <a:ext cx="1636328" cy="1636328"/>
          </a:xfrm>
          <a:prstGeom prst="arc">
            <a:avLst>
              <a:gd name="adj1" fmla="val 16200000"/>
              <a:gd name="adj2" fmla="val 0"/>
            </a:avLst>
          </a:prstGeom>
          <a:noFill/>
          <a:ln w="28575" cap="flat" cmpd="sng">
            <a:solidFill>
              <a:srgbClr val="A5A5A5"/>
            </a:solidFill>
            <a:prstDash val="dot"/>
            <a:round/>
            <a:headEnd type="none" w="med" len="med"/>
            <a:tailEnd type="stealth" w="med" len="med"/>
          </a:ln>
        </p:spPr>
        <p:txBody>
          <a:bodyPr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ctr">
              <a:buClr>
                <a:srgbClr val="000000"/>
              </a:buClr>
              <a:buFont typeface="Arial"/>
              <a:buNone/>
            </a:pPr>
            <a:endParaRPr lang="en-US" sz="2000" kern="0" noProof="0">
              <a:solidFill>
                <a:srgbClr val="91BA4F"/>
              </a:solidFill>
              <a:latin typeface="+mj-lt"/>
              <a:ea typeface="Questrial"/>
              <a:cs typeface="Questrial"/>
              <a:sym typeface="Questrial"/>
            </a:endParaRPr>
          </a:p>
        </p:txBody>
      </p:sp>
      <p:pic>
        <p:nvPicPr>
          <p:cNvPr id="48" name="Picture 47">
            <a:extLst>
              <a:ext uri="{FF2B5EF4-FFF2-40B4-BE49-F238E27FC236}">
                <a16:creationId xmlns:a16="http://schemas.microsoft.com/office/drawing/2014/main" id="{A94C0B37-A1D7-DC88-2E19-3DFF891152AF}"/>
              </a:ext>
            </a:extLst>
          </p:cNvPr>
          <p:cNvPicPr>
            <a:picLocks noChangeAspect="1"/>
          </p:cNvPicPr>
          <p:nvPr/>
        </p:nvPicPr>
        <p:blipFill>
          <a:blip r:embed="rId3"/>
          <a:stretch>
            <a:fillRect/>
          </a:stretch>
        </p:blipFill>
        <p:spPr>
          <a:xfrm>
            <a:off x="4268778" y="4200648"/>
            <a:ext cx="225572" cy="286537"/>
          </a:xfrm>
          <a:prstGeom prst="rect">
            <a:avLst/>
          </a:prstGeom>
        </p:spPr>
      </p:pic>
      <p:sp>
        <p:nvSpPr>
          <p:cNvPr id="49" name="Arrow: Right 48">
            <a:extLst>
              <a:ext uri="{FF2B5EF4-FFF2-40B4-BE49-F238E27FC236}">
                <a16:creationId xmlns:a16="http://schemas.microsoft.com/office/drawing/2014/main" id="{0F40CFDB-74EF-4845-7E2E-A72E1B9337D9}"/>
              </a:ext>
            </a:extLst>
          </p:cNvPr>
          <p:cNvSpPr/>
          <p:nvPr/>
        </p:nvSpPr>
        <p:spPr>
          <a:xfrm>
            <a:off x="6691579" y="3348518"/>
            <a:ext cx="274160" cy="140946"/>
          </a:xfrm>
          <a:prstGeom prst="rightArrow">
            <a:avLst/>
          </a:prstGeom>
          <a:solidFill>
            <a:srgbClr val="03AEA3"/>
          </a:solidFill>
          <a:ln w="25400" cap="flat" cmpd="sng" algn="ctr">
            <a:solidFill>
              <a:srgbClr val="03AEA3"/>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0F0F0"/>
              </a:solidFill>
              <a:effectLst/>
              <a:uLnTx/>
              <a:uFillTx/>
              <a:latin typeface="+mj-lt"/>
              <a:ea typeface="+mn-ea"/>
              <a:cs typeface="+mn-cs"/>
              <a:sym typeface="Arial"/>
            </a:endParaRPr>
          </a:p>
        </p:txBody>
      </p:sp>
    </p:spTree>
    <p:extLst>
      <p:ext uri="{BB962C8B-B14F-4D97-AF65-F5344CB8AC3E}">
        <p14:creationId xmlns:p14="http://schemas.microsoft.com/office/powerpoint/2010/main" val="11748763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hape 6259">
            <a:extLst>
              <a:ext uri="{FF2B5EF4-FFF2-40B4-BE49-F238E27FC236}">
                <a16:creationId xmlns:a16="http://schemas.microsoft.com/office/drawing/2014/main" id="{780071C2-0DAF-9093-6E26-D14003F19C2E}"/>
              </a:ext>
            </a:extLst>
          </p:cNvPr>
          <p:cNvCxnSpPr>
            <a:cxnSpLocks/>
          </p:cNvCxnSpPr>
          <p:nvPr/>
        </p:nvCxnSpPr>
        <p:spPr>
          <a:xfrm>
            <a:off x="6543040" y="-46300"/>
            <a:ext cx="0" cy="2691133"/>
          </a:xfrm>
          <a:prstGeom prst="straightConnector1">
            <a:avLst/>
          </a:prstGeom>
          <a:noFill/>
          <a:ln w="19050" cap="flat" cmpd="sng">
            <a:solidFill>
              <a:schemeClr val="accent1"/>
            </a:solidFill>
            <a:prstDash val="dot"/>
            <a:round/>
            <a:headEnd type="none" w="med" len="med"/>
            <a:tailEnd type="none" w="med" len="med"/>
          </a:ln>
        </p:spPr>
      </p:cxnSp>
      <p:cxnSp>
        <p:nvCxnSpPr>
          <p:cNvPr id="5" name="Shape 6259">
            <a:extLst>
              <a:ext uri="{FF2B5EF4-FFF2-40B4-BE49-F238E27FC236}">
                <a16:creationId xmlns:a16="http://schemas.microsoft.com/office/drawing/2014/main" id="{1E5040E1-AAC9-54EB-370F-D46BBFA714A1}"/>
              </a:ext>
            </a:extLst>
          </p:cNvPr>
          <p:cNvCxnSpPr>
            <a:cxnSpLocks/>
          </p:cNvCxnSpPr>
          <p:nvPr/>
        </p:nvCxnSpPr>
        <p:spPr>
          <a:xfrm>
            <a:off x="6543040" y="2715813"/>
            <a:ext cx="0" cy="3104542"/>
          </a:xfrm>
          <a:prstGeom prst="straightConnector1">
            <a:avLst/>
          </a:prstGeom>
          <a:noFill/>
          <a:ln w="19050" cap="flat" cmpd="sng">
            <a:solidFill>
              <a:schemeClr val="accent1"/>
            </a:solidFill>
            <a:prstDash val="dot"/>
            <a:round/>
            <a:headEnd type="none" w="med" len="med"/>
            <a:tailEnd type="none" w="med" len="med"/>
          </a:ln>
        </p:spPr>
      </p:cxnSp>
      <p:cxnSp>
        <p:nvCxnSpPr>
          <p:cNvPr id="6" name="Shape 6261">
            <a:extLst>
              <a:ext uri="{FF2B5EF4-FFF2-40B4-BE49-F238E27FC236}">
                <a16:creationId xmlns:a16="http://schemas.microsoft.com/office/drawing/2014/main" id="{04C68646-8CE9-C4C8-F62E-AA4AE02340D3}"/>
              </a:ext>
            </a:extLst>
          </p:cNvPr>
          <p:cNvCxnSpPr/>
          <p:nvPr/>
        </p:nvCxnSpPr>
        <p:spPr>
          <a:xfrm rot="10800000">
            <a:off x="6543041" y="1613897"/>
            <a:ext cx="0" cy="261600"/>
          </a:xfrm>
          <a:prstGeom prst="straightConnector1">
            <a:avLst/>
          </a:prstGeom>
          <a:noFill/>
          <a:ln w="19050" cap="flat" cmpd="sng">
            <a:solidFill>
              <a:schemeClr val="accent1"/>
            </a:solidFill>
            <a:prstDash val="dot"/>
            <a:round/>
            <a:headEnd type="none" w="med" len="med"/>
            <a:tailEnd type="none" w="med" len="med"/>
          </a:ln>
        </p:spPr>
      </p:cxnSp>
      <p:sp>
        <p:nvSpPr>
          <p:cNvPr id="7" name="Shape 6272">
            <a:extLst>
              <a:ext uri="{FF2B5EF4-FFF2-40B4-BE49-F238E27FC236}">
                <a16:creationId xmlns:a16="http://schemas.microsoft.com/office/drawing/2014/main" id="{1E963884-52FD-FA1C-BF36-134DD6AD79E9}"/>
              </a:ext>
            </a:extLst>
          </p:cNvPr>
          <p:cNvSpPr txBox="1"/>
          <p:nvPr/>
        </p:nvSpPr>
        <p:spPr>
          <a:xfrm>
            <a:off x="6767194" y="1826733"/>
            <a:ext cx="570669" cy="307777"/>
          </a:xfrm>
          <a:prstGeom prst="rect">
            <a:avLst/>
          </a:prstGeom>
          <a:noFill/>
          <a:ln>
            <a:noFill/>
          </a:ln>
        </p:spPr>
        <p:txBody>
          <a:bodyPr wrap="square" lIns="0" tIns="0" rIns="0" bIns="0" anchor="ctr" anchorCtr="0">
            <a:noAutofit/>
          </a:bodyPr>
          <a:lstStyle/>
          <a:p>
            <a:pPr marL="0" marR="0" lvl="0" indent="0" algn="l" rtl="0">
              <a:spcBef>
                <a:spcPts val="0"/>
              </a:spcBef>
              <a:buSzPct val="25000"/>
              <a:buNone/>
            </a:pPr>
            <a:r>
              <a:rPr lang="en-GB" sz="2000" b="1">
                <a:solidFill>
                  <a:srgbClr val="007800"/>
                </a:solidFill>
                <a:latin typeface="+mj-lt"/>
                <a:ea typeface="Questrial"/>
                <a:cs typeface="Questrial"/>
                <a:sym typeface="Questrial"/>
              </a:rPr>
              <a:t>1</a:t>
            </a:r>
          </a:p>
        </p:txBody>
      </p:sp>
      <p:sp>
        <p:nvSpPr>
          <p:cNvPr id="10" name="Shape 6291">
            <a:extLst>
              <a:ext uri="{FF2B5EF4-FFF2-40B4-BE49-F238E27FC236}">
                <a16:creationId xmlns:a16="http://schemas.microsoft.com/office/drawing/2014/main" id="{4CD9C1C1-AEB6-4F41-A069-6D9157520062}"/>
              </a:ext>
            </a:extLst>
          </p:cNvPr>
          <p:cNvSpPr txBox="1"/>
          <p:nvPr/>
        </p:nvSpPr>
        <p:spPr>
          <a:xfrm>
            <a:off x="6192141" y="3387648"/>
            <a:ext cx="190671" cy="307777"/>
          </a:xfrm>
          <a:prstGeom prst="rect">
            <a:avLst/>
          </a:prstGeom>
          <a:noFill/>
          <a:ln>
            <a:noFill/>
          </a:ln>
        </p:spPr>
        <p:txBody>
          <a:bodyPr wrap="square" lIns="0" tIns="0" rIns="0" bIns="0" anchor="ctr" anchorCtr="0">
            <a:noAutofit/>
          </a:bodyPr>
          <a:lstStyle/>
          <a:p>
            <a:pPr marL="0" marR="0" lvl="0" indent="0" algn="l" rtl="0">
              <a:spcBef>
                <a:spcPts val="0"/>
              </a:spcBef>
              <a:buSzPct val="25000"/>
              <a:buNone/>
            </a:pPr>
            <a:r>
              <a:rPr lang="en-GB" sz="2000" b="1">
                <a:solidFill>
                  <a:srgbClr val="8BA560"/>
                </a:solidFill>
                <a:latin typeface="+mj-lt"/>
                <a:ea typeface="Questrial"/>
                <a:cs typeface="Questrial"/>
                <a:sym typeface="Questrial"/>
              </a:rPr>
              <a:t>2</a:t>
            </a:r>
          </a:p>
        </p:txBody>
      </p:sp>
      <p:grpSp>
        <p:nvGrpSpPr>
          <p:cNvPr id="13" name="Gruppo 2">
            <a:extLst>
              <a:ext uri="{FF2B5EF4-FFF2-40B4-BE49-F238E27FC236}">
                <a16:creationId xmlns:a16="http://schemas.microsoft.com/office/drawing/2014/main" id="{4A47BCEE-FA2F-D081-4724-DD655BA11487}"/>
              </a:ext>
            </a:extLst>
          </p:cNvPr>
          <p:cNvGrpSpPr/>
          <p:nvPr/>
        </p:nvGrpSpPr>
        <p:grpSpPr>
          <a:xfrm>
            <a:off x="2393109" y="1566360"/>
            <a:ext cx="4021655" cy="1953066"/>
            <a:chOff x="2424283" y="2643596"/>
            <a:chExt cx="3982996" cy="1953066"/>
          </a:xfrm>
        </p:grpSpPr>
        <p:grpSp>
          <p:nvGrpSpPr>
            <p:cNvPr id="14" name="Shape 6262">
              <a:extLst>
                <a:ext uri="{FF2B5EF4-FFF2-40B4-BE49-F238E27FC236}">
                  <a16:creationId xmlns:a16="http://schemas.microsoft.com/office/drawing/2014/main" id="{2C99EBA0-3617-A4CD-E0E9-9EDF0B2602ED}"/>
                </a:ext>
              </a:extLst>
            </p:cNvPr>
            <p:cNvGrpSpPr/>
            <p:nvPr/>
          </p:nvGrpSpPr>
          <p:grpSpPr>
            <a:xfrm>
              <a:off x="2433769" y="2643596"/>
              <a:ext cx="3973510" cy="811886"/>
              <a:chOff x="425669" y="2203667"/>
              <a:chExt cx="3973510" cy="811886"/>
            </a:xfrm>
          </p:grpSpPr>
          <p:sp>
            <p:nvSpPr>
              <p:cNvPr id="21" name="Shape 6263">
                <a:extLst>
                  <a:ext uri="{FF2B5EF4-FFF2-40B4-BE49-F238E27FC236}">
                    <a16:creationId xmlns:a16="http://schemas.microsoft.com/office/drawing/2014/main" id="{8C6ECA9E-9242-7263-3931-954B32E871FF}"/>
                  </a:ext>
                </a:extLst>
              </p:cNvPr>
              <p:cNvSpPr/>
              <p:nvPr/>
            </p:nvSpPr>
            <p:spPr>
              <a:xfrm>
                <a:off x="425669" y="2203667"/>
                <a:ext cx="3725972" cy="762109"/>
              </a:xfrm>
              <a:prstGeom prst="roundRect">
                <a:avLst>
                  <a:gd name="adj" fmla="val 16667"/>
                </a:avLst>
              </a:prstGeom>
              <a:solidFill>
                <a:srgbClr val="1482AB"/>
              </a:solidFill>
              <a:ln>
                <a:noFill/>
              </a:ln>
            </p:spPr>
            <p:txBody>
              <a:bodyPr wrap="square" lIns="91425" tIns="45700" rIns="91425" bIns="45700" anchor="ctr" anchorCtr="0">
                <a:noAutofit/>
              </a:bodyPr>
              <a:lstStyle/>
              <a:p>
                <a:pPr marL="0" marR="0" lvl="0" indent="0" algn="ctr" rtl="0">
                  <a:spcBef>
                    <a:spcPts val="0"/>
                  </a:spcBef>
                  <a:buNone/>
                </a:pPr>
                <a:endParaRPr sz="2000">
                  <a:solidFill>
                    <a:schemeClr val="lt1"/>
                  </a:solidFill>
                  <a:latin typeface="Questrial"/>
                  <a:ea typeface="Questrial"/>
                  <a:cs typeface="Questrial"/>
                  <a:sym typeface="Questrial"/>
                </a:endParaRPr>
              </a:p>
            </p:txBody>
          </p:sp>
          <p:sp>
            <p:nvSpPr>
              <p:cNvPr id="22" name="Shape 6264">
                <a:extLst>
                  <a:ext uri="{FF2B5EF4-FFF2-40B4-BE49-F238E27FC236}">
                    <a16:creationId xmlns:a16="http://schemas.microsoft.com/office/drawing/2014/main" id="{1FB36987-6A18-27C5-ADF3-932E9A12C598}"/>
                  </a:ext>
                </a:extLst>
              </p:cNvPr>
              <p:cNvSpPr/>
              <p:nvPr/>
            </p:nvSpPr>
            <p:spPr>
              <a:xfrm>
                <a:off x="425669" y="2253444"/>
                <a:ext cx="3725972" cy="762109"/>
              </a:xfrm>
              <a:prstGeom prst="roundRect">
                <a:avLst>
                  <a:gd name="adj" fmla="val 11275"/>
                </a:avLst>
              </a:prstGeom>
              <a:solidFill>
                <a:srgbClr val="007800"/>
              </a:solidFill>
              <a:ln>
                <a:noFill/>
              </a:ln>
            </p:spPr>
            <p:txBody>
              <a:bodyPr wrap="square" lIns="91425" tIns="45700" rIns="91425" bIns="45700" anchor="ctr" anchorCtr="0">
                <a:noAutofit/>
              </a:bodyPr>
              <a:lstStyle/>
              <a:p>
                <a:pPr marL="0" marR="0" lvl="0" indent="0" algn="ctr" rtl="0">
                  <a:spcBef>
                    <a:spcPts val="0"/>
                  </a:spcBef>
                  <a:buNone/>
                </a:pPr>
                <a:endParaRPr sz="2000">
                  <a:solidFill>
                    <a:schemeClr val="lt1"/>
                  </a:solidFill>
                  <a:latin typeface="Questrial"/>
                  <a:ea typeface="Questrial"/>
                  <a:cs typeface="Questrial"/>
                  <a:sym typeface="Questrial"/>
                </a:endParaRPr>
              </a:p>
            </p:txBody>
          </p:sp>
          <p:sp>
            <p:nvSpPr>
              <p:cNvPr id="23" name="Shape 6265">
                <a:extLst>
                  <a:ext uri="{FF2B5EF4-FFF2-40B4-BE49-F238E27FC236}">
                    <a16:creationId xmlns:a16="http://schemas.microsoft.com/office/drawing/2014/main" id="{4F9F5C3B-9017-D3A3-66DF-49A2FC93C434}"/>
                  </a:ext>
                </a:extLst>
              </p:cNvPr>
              <p:cNvSpPr/>
              <p:nvPr/>
            </p:nvSpPr>
            <p:spPr>
              <a:xfrm rot="5400000">
                <a:off x="3986273" y="2453549"/>
                <a:ext cx="463912" cy="361899"/>
              </a:xfrm>
              <a:prstGeom prst="triangle">
                <a:avLst>
                  <a:gd name="adj" fmla="val 50000"/>
                </a:avLst>
              </a:prstGeom>
              <a:solidFill>
                <a:srgbClr val="007800"/>
              </a:solidFill>
              <a:ln>
                <a:noFill/>
              </a:ln>
            </p:spPr>
            <p:txBody>
              <a:bodyPr wrap="square" lIns="91425" tIns="45700" rIns="91425" bIns="45700" anchor="ctr" anchorCtr="0">
                <a:noAutofit/>
              </a:bodyPr>
              <a:lstStyle/>
              <a:p>
                <a:pPr marL="0" marR="0" lvl="0" indent="0" algn="ctr" rtl="0">
                  <a:spcBef>
                    <a:spcPts val="0"/>
                  </a:spcBef>
                  <a:buNone/>
                </a:pPr>
                <a:endParaRPr sz="2000">
                  <a:solidFill>
                    <a:schemeClr val="lt1"/>
                  </a:solidFill>
                  <a:latin typeface="Questrial"/>
                  <a:ea typeface="Questrial"/>
                  <a:cs typeface="Questrial"/>
                  <a:sym typeface="Questrial"/>
                </a:endParaRPr>
              </a:p>
            </p:txBody>
          </p:sp>
        </p:grpSp>
        <p:sp>
          <p:nvSpPr>
            <p:cNvPr id="19" name="Shape 6267">
              <a:extLst>
                <a:ext uri="{FF2B5EF4-FFF2-40B4-BE49-F238E27FC236}">
                  <a16:creationId xmlns:a16="http://schemas.microsoft.com/office/drawing/2014/main" id="{1D6381D3-596E-B928-8F4A-01BD56AB4B05}"/>
                </a:ext>
              </a:extLst>
            </p:cNvPr>
            <p:cNvSpPr txBox="1"/>
            <p:nvPr/>
          </p:nvSpPr>
          <p:spPr>
            <a:xfrm>
              <a:off x="2861219" y="2773556"/>
              <a:ext cx="3045074" cy="463912"/>
            </a:xfrm>
            <a:prstGeom prst="rect">
              <a:avLst/>
            </a:prstGeom>
            <a:noFill/>
            <a:ln>
              <a:noFill/>
            </a:ln>
          </p:spPr>
          <p:txBody>
            <a:bodyPr wrap="square" lIns="0" tIns="0" rIns="0" bIns="0" anchor="ctr" anchorCtr="0">
              <a:noAutofit/>
            </a:bodyPr>
            <a:lstStyle/>
            <a:p>
              <a:pPr marL="0" marR="0" lvl="0" indent="0" algn="ctr" rtl="0">
                <a:spcBef>
                  <a:spcPts val="0"/>
                </a:spcBef>
                <a:buSzPct val="25000"/>
                <a:buNone/>
              </a:pPr>
              <a:r>
                <a:rPr lang="it-IT" sz="1600" b="1" dirty="0">
                  <a:solidFill>
                    <a:schemeClr val="lt1"/>
                  </a:solidFill>
                  <a:latin typeface="+mj-lt"/>
                  <a:ea typeface="Questrial"/>
                  <a:cs typeface="Questrial"/>
                  <a:sym typeface="Questrial"/>
                </a:rPr>
                <a:t>Initial Evaluation:</a:t>
              </a:r>
            </a:p>
            <a:p>
              <a:pPr marL="0" marR="0" lvl="0" indent="0" algn="ctr" rtl="0">
                <a:spcBef>
                  <a:spcPts val="0"/>
                </a:spcBef>
                <a:buSzPct val="25000"/>
                <a:buNone/>
              </a:pPr>
              <a:r>
                <a:rPr lang="it-IT" sz="1600" b="1" dirty="0">
                  <a:solidFill>
                    <a:schemeClr val="lt1"/>
                  </a:solidFill>
                  <a:latin typeface="+mj-lt"/>
                  <a:ea typeface="Questrial"/>
                  <a:cs typeface="Questrial"/>
                  <a:sym typeface="Questrial"/>
                </a:rPr>
                <a:t>G</a:t>
              </a:r>
              <a:r>
                <a:rPr lang="en-GB" sz="1600" b="1" dirty="0" err="1">
                  <a:solidFill>
                    <a:schemeClr val="lt1"/>
                  </a:solidFill>
                  <a:latin typeface="+mj-lt"/>
                  <a:ea typeface="Questrial"/>
                  <a:cs typeface="Questrial"/>
                  <a:sym typeface="Questrial"/>
                </a:rPr>
                <a:t>reen</a:t>
              </a:r>
              <a:r>
                <a:rPr lang="en-GB" sz="1600" b="1" dirty="0">
                  <a:solidFill>
                    <a:schemeClr val="lt1"/>
                  </a:solidFill>
                  <a:latin typeface="+mj-lt"/>
                  <a:ea typeface="Questrial"/>
                  <a:cs typeface="Questrial"/>
                  <a:sym typeface="Questrial"/>
                </a:rPr>
                <a:t> Deal Index requirements</a:t>
              </a:r>
            </a:p>
          </p:txBody>
        </p:sp>
        <p:grpSp>
          <p:nvGrpSpPr>
            <p:cNvPr id="16" name="Gruppo 53">
              <a:extLst>
                <a:ext uri="{FF2B5EF4-FFF2-40B4-BE49-F238E27FC236}">
                  <a16:creationId xmlns:a16="http://schemas.microsoft.com/office/drawing/2014/main" id="{9A694D36-1E94-0B10-BE1F-8B8AD12BADE2}"/>
                </a:ext>
              </a:extLst>
            </p:cNvPr>
            <p:cNvGrpSpPr/>
            <p:nvPr/>
          </p:nvGrpSpPr>
          <p:grpSpPr>
            <a:xfrm>
              <a:off x="2424283" y="3427111"/>
              <a:ext cx="3725972" cy="1169551"/>
              <a:chOff x="2424283" y="3427111"/>
              <a:chExt cx="3725972" cy="1169551"/>
            </a:xfrm>
          </p:grpSpPr>
          <p:sp>
            <p:nvSpPr>
              <p:cNvPr id="17" name="Shape 6336">
                <a:extLst>
                  <a:ext uri="{FF2B5EF4-FFF2-40B4-BE49-F238E27FC236}">
                    <a16:creationId xmlns:a16="http://schemas.microsoft.com/office/drawing/2014/main" id="{984EB6D8-6E86-0404-EF01-78A7C04871A1}"/>
                  </a:ext>
                </a:extLst>
              </p:cNvPr>
              <p:cNvSpPr/>
              <p:nvPr/>
            </p:nvSpPr>
            <p:spPr>
              <a:xfrm>
                <a:off x="2424283" y="3432126"/>
                <a:ext cx="3725972" cy="1131356"/>
              </a:xfrm>
              <a:prstGeom prst="roundRect">
                <a:avLst>
                  <a:gd name="adj" fmla="val 2499"/>
                </a:avLst>
              </a:prstGeom>
              <a:solidFill>
                <a:srgbClr val="F2DDC0"/>
              </a:solidFill>
              <a:ln>
                <a:noFill/>
              </a:ln>
            </p:spPr>
            <p:txBody>
              <a:bodyPr wrap="square" lIns="91425" tIns="45700" rIns="91425" bIns="45700" anchor="ctr" anchorCtr="0">
                <a:noAutofit/>
              </a:bodyPr>
              <a:lstStyle/>
              <a:p>
                <a:pPr marL="0" marR="0" lvl="0" indent="0" algn="ctr" rtl="0">
                  <a:spcBef>
                    <a:spcPts val="0"/>
                  </a:spcBef>
                  <a:buNone/>
                </a:pPr>
                <a:endParaRPr sz="2000">
                  <a:solidFill>
                    <a:schemeClr val="lt1"/>
                  </a:solidFill>
                  <a:latin typeface="Questrial"/>
                  <a:ea typeface="Questrial"/>
                  <a:cs typeface="Questrial"/>
                  <a:sym typeface="Questrial"/>
                </a:endParaRPr>
              </a:p>
            </p:txBody>
          </p:sp>
          <p:sp>
            <p:nvSpPr>
              <p:cNvPr id="18" name="CasellaDiTesto 49">
                <a:extLst>
                  <a:ext uri="{FF2B5EF4-FFF2-40B4-BE49-F238E27FC236}">
                    <a16:creationId xmlns:a16="http://schemas.microsoft.com/office/drawing/2014/main" id="{6E35ECD0-623E-343A-E3BC-6874C8A6E788}"/>
                  </a:ext>
                </a:extLst>
              </p:cNvPr>
              <p:cNvSpPr txBox="1"/>
              <p:nvPr/>
            </p:nvSpPr>
            <p:spPr>
              <a:xfrm>
                <a:off x="2458026" y="3427111"/>
                <a:ext cx="3587353" cy="1169551"/>
              </a:xfrm>
              <a:prstGeom prst="rect">
                <a:avLst/>
              </a:prstGeom>
              <a:noFill/>
            </p:spPr>
            <p:txBody>
              <a:bodyPr wrap="square" rtlCol="0">
                <a:spAutoFit/>
              </a:bodyPr>
              <a:lstStyle/>
              <a:p>
                <a:pPr marL="285750" indent="-285750">
                  <a:buFont typeface="Arial" panose="020B0604020202020204" pitchFamily="34" charset="0"/>
                  <a:buChar char="•"/>
                </a:pPr>
                <a:r>
                  <a:rPr lang="en-GB" sz="1400"/>
                  <a:t>The first step is to understand what the company is already doing to monitor its environmental impact</a:t>
                </a:r>
              </a:p>
              <a:p>
                <a:pPr marL="285750" indent="-285750">
                  <a:buFont typeface="Arial" panose="020B0604020202020204" pitchFamily="34" charset="0"/>
                  <a:buChar char="•"/>
                </a:pPr>
                <a:r>
                  <a:rPr lang="en-GB" sz="1400" b="1">
                    <a:latin typeface="+mj-lt"/>
                  </a:rPr>
                  <a:t>Indicators selection </a:t>
                </a:r>
                <a:r>
                  <a:rPr lang="en-GB" sz="1400">
                    <a:latin typeface="+mj-lt"/>
                  </a:rPr>
                  <a:t>according to company’s practises and objectives</a:t>
                </a:r>
              </a:p>
            </p:txBody>
          </p:sp>
        </p:grpSp>
      </p:grpSp>
      <p:pic>
        <p:nvPicPr>
          <p:cNvPr id="37" name="Immagine 10">
            <a:extLst>
              <a:ext uri="{FF2B5EF4-FFF2-40B4-BE49-F238E27FC236}">
                <a16:creationId xmlns:a16="http://schemas.microsoft.com/office/drawing/2014/main" id="{A4C6B931-F44A-AFF4-9283-EFAC391D56D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91048" y="2780353"/>
            <a:ext cx="995680" cy="322326"/>
          </a:xfrm>
          <a:prstGeom prst="rect">
            <a:avLst/>
          </a:prstGeom>
        </p:spPr>
      </p:pic>
      <p:pic>
        <p:nvPicPr>
          <p:cNvPr id="38" name="Immagine 12">
            <a:extLst>
              <a:ext uri="{FF2B5EF4-FFF2-40B4-BE49-F238E27FC236}">
                <a16:creationId xmlns:a16="http://schemas.microsoft.com/office/drawing/2014/main" id="{DBC21B89-9FDE-B507-648E-11A96285C4E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91048" y="2096624"/>
            <a:ext cx="892743" cy="521258"/>
          </a:xfrm>
          <a:prstGeom prst="rect">
            <a:avLst/>
          </a:prstGeom>
        </p:spPr>
      </p:pic>
      <p:sp>
        <p:nvSpPr>
          <p:cNvPr id="39" name="Title 1">
            <a:extLst>
              <a:ext uri="{FF2B5EF4-FFF2-40B4-BE49-F238E27FC236}">
                <a16:creationId xmlns:a16="http://schemas.microsoft.com/office/drawing/2014/main" id="{676EDA5C-A7AC-D4A6-61FA-CC1397F6DFF5}"/>
              </a:ext>
            </a:extLst>
          </p:cNvPr>
          <p:cNvSpPr>
            <a:spLocks noGrp="1"/>
          </p:cNvSpPr>
          <p:nvPr>
            <p:ph type="title"/>
          </p:nvPr>
        </p:nvSpPr>
        <p:spPr>
          <a:xfrm>
            <a:off x="72154" y="29470"/>
            <a:ext cx="3261360" cy="1325563"/>
          </a:xfrm>
        </p:spPr>
        <p:txBody>
          <a:bodyPr>
            <a:normAutofit/>
          </a:bodyPr>
          <a:lstStyle/>
          <a:p>
            <a:r>
              <a:rPr lang="en-US" sz="2400"/>
              <a:t>Customer Journey of CLARUS Solution</a:t>
            </a:r>
            <a:endParaRPr lang="en-US" sz="2400" noProof="0"/>
          </a:p>
        </p:txBody>
      </p:sp>
      <p:grpSp>
        <p:nvGrpSpPr>
          <p:cNvPr id="49" name="Gruppo 2">
            <a:extLst>
              <a:ext uri="{FF2B5EF4-FFF2-40B4-BE49-F238E27FC236}">
                <a16:creationId xmlns:a16="http://schemas.microsoft.com/office/drawing/2014/main" id="{AB423510-D2BD-EB6E-1F13-4E16B885E472}"/>
              </a:ext>
            </a:extLst>
          </p:cNvPr>
          <p:cNvGrpSpPr/>
          <p:nvPr/>
        </p:nvGrpSpPr>
        <p:grpSpPr>
          <a:xfrm>
            <a:off x="6799786" y="3131836"/>
            <a:ext cx="4430567" cy="2625946"/>
            <a:chOff x="2090711" y="2643597"/>
            <a:chExt cx="4135617" cy="2878311"/>
          </a:xfrm>
        </p:grpSpPr>
        <p:grpSp>
          <p:nvGrpSpPr>
            <p:cNvPr id="50" name="Shape 6262">
              <a:extLst>
                <a:ext uri="{FF2B5EF4-FFF2-40B4-BE49-F238E27FC236}">
                  <a16:creationId xmlns:a16="http://schemas.microsoft.com/office/drawing/2014/main" id="{8E1E893C-D5B2-6125-A74B-0229D1D402AD}"/>
                </a:ext>
              </a:extLst>
            </p:cNvPr>
            <p:cNvGrpSpPr/>
            <p:nvPr/>
          </p:nvGrpSpPr>
          <p:grpSpPr>
            <a:xfrm>
              <a:off x="2090711" y="2643597"/>
              <a:ext cx="4069030" cy="811885"/>
              <a:chOff x="82611" y="2203668"/>
              <a:chExt cx="4069030" cy="811885"/>
            </a:xfrm>
          </p:grpSpPr>
          <p:sp>
            <p:nvSpPr>
              <p:cNvPr id="57" name="Shape 6263">
                <a:extLst>
                  <a:ext uri="{FF2B5EF4-FFF2-40B4-BE49-F238E27FC236}">
                    <a16:creationId xmlns:a16="http://schemas.microsoft.com/office/drawing/2014/main" id="{02DB9837-05C5-748D-5540-13457BE0DB37}"/>
                  </a:ext>
                </a:extLst>
              </p:cNvPr>
              <p:cNvSpPr/>
              <p:nvPr/>
            </p:nvSpPr>
            <p:spPr>
              <a:xfrm>
                <a:off x="425669" y="2203668"/>
                <a:ext cx="3725972" cy="762109"/>
              </a:xfrm>
              <a:prstGeom prst="roundRect">
                <a:avLst>
                  <a:gd name="adj" fmla="val 16667"/>
                </a:avLst>
              </a:prstGeom>
              <a:solidFill>
                <a:srgbClr val="1482AB"/>
              </a:solidFill>
              <a:ln>
                <a:noFill/>
              </a:ln>
            </p:spPr>
            <p:txBody>
              <a:bodyPr wrap="square" lIns="91425" tIns="45700" rIns="91425" bIns="45700" anchor="ctr" anchorCtr="0">
                <a:noAutofit/>
              </a:bodyPr>
              <a:lstStyle/>
              <a:p>
                <a:pPr marL="0" marR="0" lvl="0" indent="0" algn="ctr" rtl="0">
                  <a:spcBef>
                    <a:spcPts val="0"/>
                  </a:spcBef>
                  <a:buNone/>
                </a:pPr>
                <a:endParaRPr sz="2000">
                  <a:solidFill>
                    <a:schemeClr val="lt1"/>
                  </a:solidFill>
                  <a:latin typeface="Questrial"/>
                  <a:ea typeface="Questrial"/>
                  <a:cs typeface="Questrial"/>
                  <a:sym typeface="Questrial"/>
                </a:endParaRPr>
              </a:p>
            </p:txBody>
          </p:sp>
          <p:sp>
            <p:nvSpPr>
              <p:cNvPr id="58" name="Shape 6264">
                <a:extLst>
                  <a:ext uri="{FF2B5EF4-FFF2-40B4-BE49-F238E27FC236}">
                    <a16:creationId xmlns:a16="http://schemas.microsoft.com/office/drawing/2014/main" id="{42F11DC3-1F27-FBCD-63CF-BB49334EC209}"/>
                  </a:ext>
                </a:extLst>
              </p:cNvPr>
              <p:cNvSpPr/>
              <p:nvPr/>
            </p:nvSpPr>
            <p:spPr>
              <a:xfrm>
                <a:off x="425669" y="2253444"/>
                <a:ext cx="3725972" cy="762109"/>
              </a:xfrm>
              <a:prstGeom prst="roundRect">
                <a:avLst>
                  <a:gd name="adj" fmla="val 11275"/>
                </a:avLst>
              </a:prstGeom>
              <a:solidFill>
                <a:srgbClr val="8BA560"/>
              </a:solidFill>
              <a:ln>
                <a:noFill/>
              </a:ln>
            </p:spPr>
            <p:txBody>
              <a:bodyPr wrap="square" lIns="91425" tIns="45700" rIns="91425" bIns="45700" anchor="ctr" anchorCtr="0">
                <a:noAutofit/>
              </a:bodyPr>
              <a:lstStyle/>
              <a:p>
                <a:pPr marL="0" marR="0" lvl="0" indent="0" algn="ctr" rtl="0">
                  <a:spcBef>
                    <a:spcPts val="0"/>
                  </a:spcBef>
                  <a:buNone/>
                </a:pPr>
                <a:endParaRPr sz="2000">
                  <a:solidFill>
                    <a:schemeClr val="lt1"/>
                  </a:solidFill>
                  <a:latin typeface="Questrial"/>
                  <a:ea typeface="Questrial"/>
                  <a:cs typeface="Questrial"/>
                  <a:sym typeface="Questrial"/>
                </a:endParaRPr>
              </a:p>
            </p:txBody>
          </p:sp>
          <p:sp>
            <p:nvSpPr>
              <p:cNvPr id="59" name="Shape 6265">
                <a:extLst>
                  <a:ext uri="{FF2B5EF4-FFF2-40B4-BE49-F238E27FC236}">
                    <a16:creationId xmlns:a16="http://schemas.microsoft.com/office/drawing/2014/main" id="{6E8095EC-F799-2CDF-FA3C-310194D24D59}"/>
                  </a:ext>
                </a:extLst>
              </p:cNvPr>
              <p:cNvSpPr/>
              <p:nvPr/>
            </p:nvSpPr>
            <p:spPr>
              <a:xfrm rot="16200000">
                <a:off x="31605" y="2441871"/>
                <a:ext cx="463912" cy="361899"/>
              </a:xfrm>
              <a:prstGeom prst="triangle">
                <a:avLst>
                  <a:gd name="adj" fmla="val 50000"/>
                </a:avLst>
              </a:prstGeom>
              <a:solidFill>
                <a:srgbClr val="8BA560"/>
              </a:solidFill>
              <a:ln>
                <a:noFill/>
              </a:ln>
            </p:spPr>
            <p:txBody>
              <a:bodyPr wrap="square" lIns="91425" tIns="45700" rIns="91425" bIns="45700" anchor="ctr" anchorCtr="0">
                <a:noAutofit/>
              </a:bodyPr>
              <a:lstStyle/>
              <a:p>
                <a:pPr marL="0" marR="0" lvl="0" indent="0" algn="ctr" rtl="0">
                  <a:spcBef>
                    <a:spcPts val="0"/>
                  </a:spcBef>
                  <a:buNone/>
                </a:pPr>
                <a:endParaRPr sz="2000">
                  <a:solidFill>
                    <a:schemeClr val="lt1"/>
                  </a:solidFill>
                  <a:latin typeface="Questrial"/>
                  <a:ea typeface="Questrial"/>
                  <a:cs typeface="Questrial"/>
                  <a:sym typeface="Questrial"/>
                </a:endParaRPr>
              </a:p>
            </p:txBody>
          </p:sp>
        </p:grpSp>
        <p:sp>
          <p:nvSpPr>
            <p:cNvPr id="55" name="Shape 6267">
              <a:extLst>
                <a:ext uri="{FF2B5EF4-FFF2-40B4-BE49-F238E27FC236}">
                  <a16:creationId xmlns:a16="http://schemas.microsoft.com/office/drawing/2014/main" id="{9A4E33AC-D61B-E114-A9C8-FFEF8933DB44}"/>
                </a:ext>
              </a:extLst>
            </p:cNvPr>
            <p:cNvSpPr txBox="1"/>
            <p:nvPr/>
          </p:nvSpPr>
          <p:spPr>
            <a:xfrm>
              <a:off x="2861219" y="2773556"/>
              <a:ext cx="3045074" cy="463912"/>
            </a:xfrm>
            <a:prstGeom prst="rect">
              <a:avLst/>
            </a:prstGeom>
            <a:noFill/>
            <a:ln>
              <a:noFill/>
            </a:ln>
          </p:spPr>
          <p:txBody>
            <a:bodyPr wrap="square" lIns="0" tIns="0" rIns="0" bIns="0" anchor="ctr" anchorCtr="0">
              <a:noAutofit/>
            </a:bodyPr>
            <a:lstStyle/>
            <a:p>
              <a:pPr marL="0" marR="0" lvl="0" indent="0" algn="ctr" rtl="0">
                <a:spcBef>
                  <a:spcPts val="0"/>
                </a:spcBef>
                <a:buSzPct val="25000"/>
                <a:buNone/>
              </a:pPr>
              <a:r>
                <a:rPr lang="it-IT" sz="1600" b="1" dirty="0">
                  <a:solidFill>
                    <a:schemeClr val="lt1"/>
                  </a:solidFill>
                  <a:latin typeface="+mj-lt"/>
                  <a:ea typeface="Questrial"/>
                  <a:cs typeface="Questrial"/>
                  <a:sym typeface="Questrial"/>
                </a:rPr>
                <a:t>Data mapping and Infrastructure setup </a:t>
              </a:r>
              <a:endParaRPr lang="en-GB" sz="1600" b="1" dirty="0">
                <a:solidFill>
                  <a:schemeClr val="lt1"/>
                </a:solidFill>
                <a:latin typeface="+mj-lt"/>
                <a:ea typeface="Questrial"/>
                <a:cs typeface="Questrial"/>
                <a:sym typeface="Questrial"/>
              </a:endParaRPr>
            </a:p>
          </p:txBody>
        </p:sp>
        <p:grpSp>
          <p:nvGrpSpPr>
            <p:cNvPr id="52" name="Gruppo 53">
              <a:extLst>
                <a:ext uri="{FF2B5EF4-FFF2-40B4-BE49-F238E27FC236}">
                  <a16:creationId xmlns:a16="http://schemas.microsoft.com/office/drawing/2014/main" id="{F5194C3D-F764-2C6A-1180-5D33BB53057F}"/>
                </a:ext>
              </a:extLst>
            </p:cNvPr>
            <p:cNvGrpSpPr/>
            <p:nvPr/>
          </p:nvGrpSpPr>
          <p:grpSpPr>
            <a:xfrm>
              <a:off x="2367621" y="3432125"/>
              <a:ext cx="3858707" cy="2089783"/>
              <a:chOff x="2367621" y="3432125"/>
              <a:chExt cx="3858707" cy="2089783"/>
            </a:xfrm>
          </p:grpSpPr>
          <p:sp>
            <p:nvSpPr>
              <p:cNvPr id="53" name="Shape 6336">
                <a:extLst>
                  <a:ext uri="{FF2B5EF4-FFF2-40B4-BE49-F238E27FC236}">
                    <a16:creationId xmlns:a16="http://schemas.microsoft.com/office/drawing/2014/main" id="{E931FDB6-CE89-CCFE-2F2D-6FD25DF9874C}"/>
                  </a:ext>
                </a:extLst>
              </p:cNvPr>
              <p:cNvSpPr/>
              <p:nvPr/>
            </p:nvSpPr>
            <p:spPr>
              <a:xfrm>
                <a:off x="2424283" y="3432125"/>
                <a:ext cx="3725972" cy="2089783"/>
              </a:xfrm>
              <a:prstGeom prst="roundRect">
                <a:avLst>
                  <a:gd name="adj" fmla="val 2499"/>
                </a:avLst>
              </a:prstGeom>
              <a:solidFill>
                <a:srgbClr val="F2DDC0"/>
              </a:solidFill>
              <a:ln>
                <a:noFill/>
              </a:ln>
            </p:spPr>
            <p:txBody>
              <a:bodyPr wrap="square" lIns="91425" tIns="45700" rIns="91425" bIns="45700" anchor="ctr" anchorCtr="0">
                <a:noAutofit/>
              </a:bodyPr>
              <a:lstStyle/>
              <a:p>
                <a:pPr marL="0" marR="0" lvl="0" indent="0" algn="ctr" rtl="0">
                  <a:spcBef>
                    <a:spcPts val="0"/>
                  </a:spcBef>
                  <a:buNone/>
                </a:pPr>
                <a:endParaRPr sz="2000">
                  <a:solidFill>
                    <a:schemeClr val="lt1"/>
                  </a:solidFill>
                  <a:latin typeface="Questrial"/>
                  <a:ea typeface="Questrial"/>
                  <a:cs typeface="Questrial"/>
                  <a:sym typeface="Questrial"/>
                </a:endParaRPr>
              </a:p>
            </p:txBody>
          </p:sp>
          <p:sp>
            <p:nvSpPr>
              <p:cNvPr id="54" name="CasellaDiTesto 49">
                <a:extLst>
                  <a:ext uri="{FF2B5EF4-FFF2-40B4-BE49-F238E27FC236}">
                    <a16:creationId xmlns:a16="http://schemas.microsoft.com/office/drawing/2014/main" id="{1ACAE542-24C5-7ABD-A185-222529E2A307}"/>
                  </a:ext>
                </a:extLst>
              </p:cNvPr>
              <p:cNvSpPr txBox="1"/>
              <p:nvPr/>
            </p:nvSpPr>
            <p:spPr>
              <a:xfrm>
                <a:off x="2367621" y="3603784"/>
                <a:ext cx="3858707" cy="1518099"/>
              </a:xfrm>
              <a:prstGeom prst="rect">
                <a:avLst/>
              </a:prstGeom>
              <a:noFill/>
            </p:spPr>
            <p:txBody>
              <a:bodyPr wrap="square" rtlCol="0">
                <a:spAutoFit/>
              </a:bodyPr>
              <a:lstStyle/>
              <a:p>
                <a:r>
                  <a:rPr lang="en-GB" sz="1400"/>
                  <a:t>The </a:t>
                </a:r>
                <a:r>
                  <a:rPr lang="en-GB" sz="1400" b="1"/>
                  <a:t>edge infrastructure </a:t>
                </a:r>
                <a:r>
                  <a:rPr lang="en-GB" sz="1400"/>
                  <a:t>is the </a:t>
                </a:r>
                <a:r>
                  <a:rPr lang="en-GB" sz="1400" b="1"/>
                  <a:t>entry point for data collection and processing</a:t>
                </a:r>
                <a:r>
                  <a:rPr lang="en-GB" sz="1400"/>
                  <a:t> in the CLARUS solution. It consists of hardware and software components deployed on the user site including IoT devices and sensors that enable the collection of data required to assess the GDI</a:t>
                </a:r>
                <a:endParaRPr lang="en-GB" sz="1100">
                  <a:latin typeface="+mj-lt"/>
                </a:endParaRPr>
              </a:p>
            </p:txBody>
          </p:sp>
        </p:grpSp>
      </p:grpSp>
      <p:pic>
        <p:nvPicPr>
          <p:cNvPr id="3" name="Picture 2" descr="A black background with a black square&#10;&#10;AI-generated content may be incorrect.">
            <a:extLst>
              <a:ext uri="{FF2B5EF4-FFF2-40B4-BE49-F238E27FC236}">
                <a16:creationId xmlns:a16="http://schemas.microsoft.com/office/drawing/2014/main" id="{56CDFB55-FF05-A301-F229-1009AF7AE31E}"/>
              </a:ext>
            </a:extLst>
          </p:cNvPr>
          <p:cNvPicPr>
            <a:picLocks noChangeAspect="1"/>
          </p:cNvPicPr>
          <p:nvPr/>
        </p:nvPicPr>
        <p:blipFill>
          <a:blip r:embed="rId5"/>
          <a:stretch>
            <a:fillRect/>
          </a:stretch>
        </p:blipFill>
        <p:spPr>
          <a:xfrm>
            <a:off x="235876" y="2317980"/>
            <a:ext cx="537524" cy="537524"/>
          </a:xfrm>
          <a:prstGeom prst="rect">
            <a:avLst/>
          </a:prstGeom>
        </p:spPr>
      </p:pic>
      <p:sp>
        <p:nvSpPr>
          <p:cNvPr id="4" name="TextBox 3">
            <a:extLst>
              <a:ext uri="{FF2B5EF4-FFF2-40B4-BE49-F238E27FC236}">
                <a16:creationId xmlns:a16="http://schemas.microsoft.com/office/drawing/2014/main" id="{225D527C-F76F-4BEF-95F2-AC071D268363}"/>
              </a:ext>
            </a:extLst>
          </p:cNvPr>
          <p:cNvSpPr txBox="1"/>
          <p:nvPr/>
        </p:nvSpPr>
        <p:spPr>
          <a:xfrm>
            <a:off x="101331" y="1685465"/>
            <a:ext cx="1195034" cy="461665"/>
          </a:xfrm>
          <a:prstGeom prst="rect">
            <a:avLst/>
          </a:prstGeom>
          <a:noFill/>
        </p:spPr>
        <p:txBody>
          <a:bodyPr wrap="square" rtlCol="0">
            <a:spAutoFit/>
          </a:bodyPr>
          <a:lstStyle/>
          <a:p>
            <a:r>
              <a:rPr lang="en-US" sz="1200" i="1"/>
              <a:t>Manufacturing Company </a:t>
            </a:r>
          </a:p>
        </p:txBody>
      </p:sp>
      <p:sp>
        <p:nvSpPr>
          <p:cNvPr id="2" name="Shape 6287">
            <a:extLst>
              <a:ext uri="{FF2B5EF4-FFF2-40B4-BE49-F238E27FC236}">
                <a16:creationId xmlns:a16="http://schemas.microsoft.com/office/drawing/2014/main" id="{7078C737-516D-7745-8C92-3F16EFD63B4A}"/>
              </a:ext>
            </a:extLst>
          </p:cNvPr>
          <p:cNvSpPr/>
          <p:nvPr/>
        </p:nvSpPr>
        <p:spPr>
          <a:xfrm>
            <a:off x="6416765" y="1854345"/>
            <a:ext cx="252551" cy="252551"/>
          </a:xfrm>
          <a:prstGeom prst="ellipse">
            <a:avLst/>
          </a:prstGeom>
          <a:solidFill>
            <a:schemeClr val="lt1"/>
          </a:solidFill>
          <a:ln w="15875" cap="flat" cmpd="sng">
            <a:solidFill>
              <a:schemeClr val="accent1"/>
            </a:solidFill>
            <a:prstDash val="solid"/>
            <a:round/>
            <a:headEnd type="none" w="med" len="med"/>
            <a:tailEnd type="none" w="med" len="med"/>
          </a:ln>
        </p:spPr>
        <p:txBody>
          <a:bodyPr wrap="square" lIns="91425" tIns="45700" rIns="91425" bIns="45700" anchor="ctr" anchorCtr="0">
            <a:noAutofit/>
          </a:bodyPr>
          <a:lstStyle/>
          <a:p>
            <a:pPr marL="0" marR="0" lvl="0" indent="0" algn="ctr" rtl="0">
              <a:spcBef>
                <a:spcPts val="0"/>
              </a:spcBef>
              <a:buNone/>
            </a:pPr>
            <a:endParaRPr sz="2000">
              <a:solidFill>
                <a:schemeClr val="lt1"/>
              </a:solidFill>
              <a:latin typeface="Questrial"/>
              <a:ea typeface="Questrial"/>
              <a:cs typeface="Questrial"/>
              <a:sym typeface="Questrial"/>
            </a:endParaRPr>
          </a:p>
        </p:txBody>
      </p:sp>
      <p:sp>
        <p:nvSpPr>
          <p:cNvPr id="11" name="Shape 6287">
            <a:extLst>
              <a:ext uri="{FF2B5EF4-FFF2-40B4-BE49-F238E27FC236}">
                <a16:creationId xmlns:a16="http://schemas.microsoft.com/office/drawing/2014/main" id="{43061E5C-43BD-0539-E49C-AF0DB76176D4}"/>
              </a:ext>
            </a:extLst>
          </p:cNvPr>
          <p:cNvSpPr/>
          <p:nvPr/>
        </p:nvSpPr>
        <p:spPr>
          <a:xfrm>
            <a:off x="6416765" y="3413082"/>
            <a:ext cx="252551" cy="252551"/>
          </a:xfrm>
          <a:prstGeom prst="ellipse">
            <a:avLst/>
          </a:prstGeom>
          <a:solidFill>
            <a:schemeClr val="lt1"/>
          </a:solidFill>
          <a:ln w="15875" cap="flat" cmpd="sng">
            <a:solidFill>
              <a:schemeClr val="accent1"/>
            </a:solidFill>
            <a:prstDash val="solid"/>
            <a:round/>
            <a:headEnd type="none" w="med" len="med"/>
            <a:tailEnd type="none" w="med" len="med"/>
          </a:ln>
        </p:spPr>
        <p:txBody>
          <a:bodyPr wrap="square" lIns="91425" tIns="45700" rIns="91425" bIns="45700" anchor="ctr" anchorCtr="0">
            <a:noAutofit/>
          </a:bodyPr>
          <a:lstStyle/>
          <a:p>
            <a:pPr marL="0" marR="0" lvl="0" indent="0" algn="ctr" rtl="0">
              <a:spcBef>
                <a:spcPts val="0"/>
              </a:spcBef>
              <a:buNone/>
            </a:pPr>
            <a:endParaRPr sz="2000">
              <a:solidFill>
                <a:schemeClr val="lt1"/>
              </a:solidFill>
              <a:latin typeface="Questrial"/>
              <a:ea typeface="Questrial"/>
              <a:cs typeface="Questrial"/>
              <a:sym typeface="Questrial"/>
            </a:endParaRPr>
          </a:p>
        </p:txBody>
      </p:sp>
    </p:spTree>
    <p:extLst>
      <p:ext uri="{BB962C8B-B14F-4D97-AF65-F5344CB8AC3E}">
        <p14:creationId xmlns:p14="http://schemas.microsoft.com/office/powerpoint/2010/main" val="3404287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4"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down)">
                                      <p:cBhvr>
                                        <p:cTn id="21" dur="500"/>
                                        <p:tgtEl>
                                          <p:spTgt spid="5"/>
                                        </p:tgtEl>
                                      </p:cBhvr>
                                    </p:animEffect>
                                  </p:childTnLst>
                                </p:cTn>
                              </p:par>
                            </p:childTnLst>
                          </p:cTn>
                        </p:par>
                        <p:par>
                          <p:cTn id="22" fill="hold">
                            <p:stCondLst>
                              <p:cond delay="2500"/>
                            </p:stCondLst>
                            <p:childTnLst>
                              <p:par>
                                <p:cTn id="23" presetID="1" presetClass="entr" presetSubtype="0"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par>
                          <p:cTn id="25" fill="hold">
                            <p:stCondLst>
                              <p:cond delay="2500"/>
                            </p:stCondLst>
                            <p:childTnLst>
                              <p:par>
                                <p:cTn id="26" presetID="2" presetClass="entr" presetSubtype="4"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3000"/>
                            </p:stCondLst>
                            <p:childTnLst>
                              <p:par>
                                <p:cTn id="31" presetID="2" presetClass="entr" presetSubtype="4" fill="hold"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additive="base">
                                        <p:cTn id="33" dur="500" fill="hold"/>
                                        <p:tgtEl>
                                          <p:spTgt spid="49"/>
                                        </p:tgtEl>
                                        <p:attrNameLst>
                                          <p:attrName>ppt_x</p:attrName>
                                        </p:attrNameLst>
                                      </p:cBhvr>
                                      <p:tavLst>
                                        <p:tav tm="0">
                                          <p:val>
                                            <p:strVal val="#ppt_x"/>
                                          </p:val>
                                        </p:tav>
                                        <p:tav tm="100000">
                                          <p:val>
                                            <p:strVal val="#ppt_x"/>
                                          </p:val>
                                        </p:tav>
                                      </p:tavLst>
                                    </p:anim>
                                    <p:anim calcmode="lin" valueType="num">
                                      <p:cBhvr additive="base">
                                        <p:cTn id="34" dur="500" fill="hold"/>
                                        <p:tgtEl>
                                          <p:spTgt spid="49"/>
                                        </p:tgtEl>
                                        <p:attrNameLst>
                                          <p:attrName>ppt_y</p:attrName>
                                        </p:attrNameLst>
                                      </p:cBhvr>
                                      <p:tavLst>
                                        <p:tav tm="0">
                                          <p:val>
                                            <p:strVal val="1+#ppt_h/2"/>
                                          </p:val>
                                        </p:tav>
                                        <p:tav tm="100000">
                                          <p:val>
                                            <p:strVal val="#ppt_y"/>
                                          </p:val>
                                        </p:tav>
                                      </p:tavLst>
                                    </p:anim>
                                  </p:childTnLst>
                                </p:cTn>
                              </p:par>
                            </p:childTnLst>
                          </p:cTn>
                        </p:par>
                        <p:par>
                          <p:cTn id="35" fill="hold">
                            <p:stCondLst>
                              <p:cond delay="3500"/>
                            </p:stCondLst>
                            <p:childTnLst>
                              <p:par>
                                <p:cTn id="36" presetID="1" presetClass="entr" presetSubtype="0"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2" grpId="0" animBg="1"/>
      <p:bldP spid="11" grpId="0" animBg="1"/>
    </p:bldLst>
  </p:timing>
</p:sld>
</file>

<file path=ppt/theme/theme1.xml><?xml version="1.0" encoding="utf-8"?>
<a:theme xmlns:a="http://schemas.openxmlformats.org/drawingml/2006/main" name="Office Theme">
  <a:themeElements>
    <a:clrScheme name="Custom 2">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25A4A7"/>
      </a:accent5>
      <a:accent6>
        <a:srgbClr val="4EA72E"/>
      </a:accent6>
      <a:hlink>
        <a:srgbClr val="467886"/>
      </a:hlink>
      <a:folHlink>
        <a:srgbClr val="BF4F14"/>
      </a:folHlink>
    </a:clrScheme>
    <a:fontScheme name="Custom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bba93e0b-5aae-4b0b-b8da-f24c085101c0">
      <Terms xmlns="http://schemas.microsoft.com/office/infopath/2007/PartnerControls"/>
    </lcf76f155ced4ddcb4097134ff3c332f>
    <TaxCatchAll xmlns="d054a656-f97e-432f-9920-f8ef3f7c2e67" xsi:nil="true"/>
    <_Flow_SignoffStatus xmlns="bba93e0b-5aae-4b0b-b8da-f24c085101c0"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o" ma:contentTypeID="0x010100841760BE4E7CE948ACFABB826D050C1D" ma:contentTypeVersion="17" ma:contentTypeDescription="Creare un nuovo documento." ma:contentTypeScope="" ma:versionID="b940e1068b2e15f7264d2719fbc419c2">
  <xsd:schema xmlns:xsd="http://www.w3.org/2001/XMLSchema" xmlns:xs="http://www.w3.org/2001/XMLSchema" xmlns:p="http://schemas.microsoft.com/office/2006/metadata/properties" xmlns:ns2="bba93e0b-5aae-4b0b-b8da-f24c085101c0" xmlns:ns3="d054a656-f97e-432f-9920-f8ef3f7c2e67" targetNamespace="http://schemas.microsoft.com/office/2006/metadata/properties" ma:root="true" ma:fieldsID="9930a91ca8ea5bec1b10e1a82e632550" ns2:_="" ns3:_="">
    <xsd:import namespace="bba93e0b-5aae-4b0b-b8da-f24c085101c0"/>
    <xsd:import namespace="d054a656-f97e-432f-9920-f8ef3f7c2e67"/>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Location" minOccurs="0"/>
                <xsd:element ref="ns2:_Flow_SignoffStatus"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ba93e0b-5aae-4b0b-b8da-f24c085101c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Tag immagine" ma:readOnly="false" ma:fieldId="{5cf76f15-5ced-4ddc-b409-7134ff3c332f}" ma:taxonomyMulti="true" ma:sspId="62691f12-1220-44b1-ba48-e77f64da2991"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dexed="true" ma:internalName="MediaServiceLocation" ma:readOnly="true">
      <xsd:simpleType>
        <xsd:restriction base="dms:Text"/>
      </xsd:simpleType>
    </xsd:element>
    <xsd:element name="_Flow_SignoffStatus" ma:index="21" nillable="true" ma:displayName="Stato consenso" ma:internalName="Stato_x0020_consenso">
      <xsd:simpleType>
        <xsd:restriction base="dms:Text"/>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BillingMetadata" ma:index="24"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054a656-f97e-432f-9920-f8ef3f7c2e67" elementFormDefault="qualified">
    <xsd:import namespace="http://schemas.microsoft.com/office/2006/documentManagement/types"/>
    <xsd:import namespace="http://schemas.microsoft.com/office/infopath/2007/PartnerControls"/>
    <xsd:element name="SharedWithUsers" ma:index="12" nillable="true" ma:displayName="Condivis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Condiviso con dettagli" ma:internalName="SharedWithDetails" ma:readOnly="true">
      <xsd:simpleType>
        <xsd:restriction base="dms:Note">
          <xsd:maxLength value="255"/>
        </xsd:restriction>
      </xsd:simpleType>
    </xsd:element>
    <xsd:element name="TaxCatchAll" ma:index="16" nillable="true" ma:displayName="Taxonomy Catch All Column" ma:hidden="true" ma:list="{5af3d8b8-61f8-47eb-ab7e-135df7465954}" ma:internalName="TaxCatchAll" ma:showField="CatchAllData" ma:web="d054a656-f97e-432f-9920-f8ef3f7c2e6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D670577-0694-42BB-9D64-E17F999030F5}">
  <ds:schemaRefs>
    <ds:schemaRef ds:uri="http://schemas.microsoft.com/sharepoint/v3/contenttype/forms"/>
  </ds:schemaRefs>
</ds:datastoreItem>
</file>

<file path=customXml/itemProps2.xml><?xml version="1.0" encoding="utf-8"?>
<ds:datastoreItem xmlns:ds="http://schemas.openxmlformats.org/officeDocument/2006/customXml" ds:itemID="{EF24BAC3-409D-4F76-BC55-DBAEEA4FAF38}">
  <ds:schemaRefs>
    <ds:schemaRef ds:uri="faa54b14-608b-44ba-8621-4287d9574b27"/>
    <ds:schemaRef ds:uri="http://www.w3.org/XML/1998/namespace"/>
    <ds:schemaRef ds:uri="http://schemas.microsoft.com/sharepoint/v3"/>
    <ds:schemaRef ds:uri="http://purl.org/dc/dcmitype/"/>
    <ds:schemaRef ds:uri="http://schemas.microsoft.com/office/2006/metadata/properties"/>
    <ds:schemaRef ds:uri="http://schemas.microsoft.com/office/2006/documentManagement/types"/>
    <ds:schemaRef ds:uri="http://purl.org/dc/terms/"/>
    <ds:schemaRef ds:uri="http://purl.org/dc/elements/1.1/"/>
    <ds:schemaRef ds:uri="http://schemas.microsoft.com/office/infopath/2007/PartnerControls"/>
    <ds:schemaRef ds:uri="http://schemas.openxmlformats.org/package/2006/metadata/core-properties"/>
    <ds:schemaRef ds:uri="33e07890-6196-4e26-9dd2-53178dae8e48"/>
  </ds:schemaRefs>
</ds:datastoreItem>
</file>

<file path=customXml/itemProps3.xml><?xml version="1.0" encoding="utf-8"?>
<ds:datastoreItem xmlns:ds="http://schemas.openxmlformats.org/officeDocument/2006/customXml" ds:itemID="{51D2EFC0-1E29-4C95-A22B-B140F07F26E2}"/>
</file>

<file path=docProps/app.xml><?xml version="1.0" encoding="utf-8"?>
<Properties xmlns="http://schemas.openxmlformats.org/officeDocument/2006/extended-properties" xmlns:vt="http://schemas.openxmlformats.org/officeDocument/2006/docPropsVTypes">
  <Template/>
  <TotalTime>647</TotalTime>
  <Words>1865</Words>
  <Application>Microsoft Office PowerPoint</Application>
  <PresentationFormat>Widescreen</PresentationFormat>
  <Paragraphs>194</Paragraphs>
  <Slides>14</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Aptos</vt:lpstr>
      <vt:lpstr>Arial</vt:lpstr>
      <vt:lpstr>Corbel</vt:lpstr>
      <vt:lpstr>Poppins</vt:lpstr>
      <vt:lpstr>Questrial</vt:lpstr>
      <vt:lpstr>Wingdings</vt:lpstr>
      <vt:lpstr>Office Theme</vt:lpstr>
      <vt:lpstr>PowerPoint Presentation</vt:lpstr>
      <vt:lpstr>PowerPoint Presentation</vt:lpstr>
      <vt:lpstr>CLARUS PROJECT </vt:lpstr>
      <vt:lpstr>Motivation</vt:lpstr>
      <vt:lpstr>CLARUS project </vt:lpstr>
      <vt:lpstr>Primary Food Processing Pilot</vt:lpstr>
      <vt:lpstr>By-Product Pilot</vt:lpstr>
      <vt:lpstr>Key Exploitable Results</vt:lpstr>
      <vt:lpstr>Customer Journey of CLARUS Solution</vt:lpstr>
      <vt:lpstr>PowerPoint Presentation</vt:lpstr>
      <vt:lpstr>PowerPoint Presentation</vt:lpstr>
      <vt:lpstr>PowerPoint Presentation</vt:lpstr>
      <vt:lpstr>Takeaways </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Cedric Zwaenepoel</dc:creator>
  <cp:lastModifiedBy>Ludovica Miele</cp:lastModifiedBy>
  <cp:revision>3</cp:revision>
  <dcterms:created xsi:type="dcterms:W3CDTF">2025-04-08T12:06:17Z</dcterms:created>
  <dcterms:modified xsi:type="dcterms:W3CDTF">2025-06-04T07:42:31Z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0x010100841760BE4E7CE948ACFABB826D050C1D</vt:lpwstr>
  </property>
  <property fmtid="{D5CDD505-2E9C-101B-9397-08002B2CF9AE}" pid="3" name="MediaServiceImageTags">
    <vt:lpwstr/>
  </property>
</Properties>
</file>