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0" r:id="rId4"/>
  </p:sldMasterIdLst>
  <p:notesMasterIdLst>
    <p:notesMasterId r:id="rId29"/>
  </p:notesMasterIdLst>
  <p:sldIdLst>
    <p:sldId id="314" r:id="rId5"/>
    <p:sldId id="258" r:id="rId6"/>
    <p:sldId id="261" r:id="rId7"/>
    <p:sldId id="263" r:id="rId8"/>
    <p:sldId id="262" r:id="rId9"/>
    <p:sldId id="278" r:id="rId10"/>
    <p:sldId id="315" r:id="rId11"/>
    <p:sldId id="313" r:id="rId12"/>
    <p:sldId id="589" r:id="rId13"/>
    <p:sldId id="542" r:id="rId14"/>
    <p:sldId id="622" r:id="rId15"/>
    <p:sldId id="2147483250" r:id="rId16"/>
    <p:sldId id="829" r:id="rId17"/>
    <p:sldId id="363" r:id="rId18"/>
    <p:sldId id="864" r:id="rId19"/>
    <p:sldId id="866" r:id="rId20"/>
    <p:sldId id="854" r:id="rId21"/>
    <p:sldId id="2147048819" r:id="rId22"/>
    <p:sldId id="837" r:id="rId23"/>
    <p:sldId id="867" r:id="rId24"/>
    <p:sldId id="2147048846" r:id="rId25"/>
    <p:sldId id="800" r:id="rId26"/>
    <p:sldId id="2147483240" r:id="rId27"/>
    <p:sldId id="290" r:id="rId28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Palatino Linotype" panose="02040502050505030304" pitchFamily="18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23B88-74E3-2FC7-E135-2343FA4CD758}" v="21" dt="2025-04-28T13:10:46.876"/>
  </p1510:revLst>
</p1510:revInfo>
</file>

<file path=ppt/tableStyles.xml><?xml version="1.0" encoding="utf-8"?>
<a:tblStyleLst xmlns:a="http://schemas.openxmlformats.org/drawingml/2006/main" def="{356F7841-7F61-4ACF-ADCE-7FE010B222D3}">
  <a:tblStyle styleId="{356F7841-7F61-4ACF-ADCE-7FE010B222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84598"/>
  </p:normalViewPr>
  <p:slideViewPr>
    <p:cSldViewPr snapToGrid="0" snapToObjects="1">
      <p:cViewPr varScale="1">
        <p:scale>
          <a:sx n="180" d="100"/>
          <a:sy n="180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vica Miele" userId="S::10866825@polimi.it::b11e1013-397e-4987-8bb6-8e72d24bfc8a" providerId="AD" clId="Web-{04F4810A-DBD7-0D6C-AF5C-7DD9BB4BE8E2}"/>
    <pc:docChg chg="modSld">
      <pc:chgData name="Ludovica Miele" userId="S::10866825@polimi.it::b11e1013-397e-4987-8bb6-8e72d24bfc8a" providerId="AD" clId="Web-{04F4810A-DBD7-0D6C-AF5C-7DD9BB4BE8E2}" dt="2025-04-10T07:40:36.205" v="173" actId="20577"/>
      <pc:docMkLst>
        <pc:docMk/>
      </pc:docMkLst>
      <pc:sldChg chg="delSp modSp">
        <pc:chgData name="Ludovica Miele" userId="S::10866825@polimi.it::b11e1013-397e-4987-8bb6-8e72d24bfc8a" providerId="AD" clId="Web-{04F4810A-DBD7-0D6C-AF5C-7DD9BB4BE8E2}" dt="2025-04-10T07:40:36.205" v="173" actId="20577"/>
        <pc:sldMkLst>
          <pc:docMk/>
          <pc:sldMk cId="2777887548" sldId="314"/>
        </pc:sldMkLst>
        <pc:spChg chg="mod">
          <ac:chgData name="Ludovica Miele" userId="S::10866825@polimi.it::b11e1013-397e-4987-8bb6-8e72d24bfc8a" providerId="AD" clId="Web-{04F4810A-DBD7-0D6C-AF5C-7DD9BB4BE8E2}" dt="2025-04-10T07:40:36.205" v="173" actId="20577"/>
          <ac:spMkLst>
            <pc:docMk/>
            <pc:sldMk cId="2777887548" sldId="314"/>
            <ac:spMk id="25" creationId="{CBE4ED93-4A07-39CE-D207-46A433AA657D}"/>
          </ac:spMkLst>
        </pc:spChg>
        <pc:spChg chg="del">
          <ac:chgData name="Ludovica Miele" userId="S::10866825@polimi.it::b11e1013-397e-4987-8bb6-8e72d24bfc8a" providerId="AD" clId="Web-{04F4810A-DBD7-0D6C-AF5C-7DD9BB4BE8E2}" dt="2025-04-10T07:34:59.444" v="0"/>
          <ac:spMkLst>
            <pc:docMk/>
            <pc:sldMk cId="2777887548" sldId="314"/>
            <ac:spMk id="26" creationId="{96BFA0E4-76F2-543B-E54A-AFA720411DCE}"/>
          </ac:spMkLst>
        </pc:spChg>
      </pc:sldChg>
    </pc:docChg>
  </pc:docChgLst>
  <pc:docChgLst>
    <pc:chgData name="Ludovica Miele" userId="S::10866825@polimi.it::b11e1013-397e-4987-8bb6-8e72d24bfc8a" providerId="AD" clId="Web-{A824030F-61E9-BC64-EF4D-E9C0901AEE47}"/>
    <pc:docChg chg="modSld">
      <pc:chgData name="Ludovica Miele" userId="S::10866825@polimi.it::b11e1013-397e-4987-8bb6-8e72d24bfc8a" providerId="AD" clId="Web-{A824030F-61E9-BC64-EF4D-E9C0901AEE47}" dt="2025-04-10T07:47:18.132" v="10" actId="1076"/>
      <pc:docMkLst>
        <pc:docMk/>
      </pc:docMkLst>
      <pc:sldChg chg="addSp delSp modSp">
        <pc:chgData name="Ludovica Miele" userId="S::10866825@polimi.it::b11e1013-397e-4987-8bb6-8e72d24bfc8a" providerId="AD" clId="Web-{A824030F-61E9-BC64-EF4D-E9C0901AEE47}" dt="2025-04-10T07:47:18.132" v="10" actId="1076"/>
        <pc:sldMkLst>
          <pc:docMk/>
          <pc:sldMk cId="2777887548" sldId="314"/>
        </pc:sldMkLst>
        <pc:picChg chg="add mod">
          <ac:chgData name="Ludovica Miele" userId="S::10866825@polimi.it::b11e1013-397e-4987-8bb6-8e72d24bfc8a" providerId="AD" clId="Web-{A824030F-61E9-BC64-EF4D-E9C0901AEE47}" dt="2025-04-10T07:47:18.132" v="10" actId="1076"/>
          <ac:picMkLst>
            <pc:docMk/>
            <pc:sldMk cId="2777887548" sldId="314"/>
            <ac:picMk id="2" creationId="{0A42D91D-1036-3764-CEE6-9D7BB2460025}"/>
          </ac:picMkLst>
        </pc:picChg>
        <pc:picChg chg="add del mod">
          <ac:chgData name="Ludovica Miele" userId="S::10866825@polimi.it::b11e1013-397e-4987-8bb6-8e72d24bfc8a" providerId="AD" clId="Web-{A824030F-61E9-BC64-EF4D-E9C0901AEE47}" dt="2025-04-10T07:46:34.847" v="5"/>
          <ac:picMkLst>
            <pc:docMk/>
            <pc:sldMk cId="2777887548" sldId="314"/>
            <ac:picMk id="3" creationId="{B8A43CA8-D413-DE8C-694F-95D84C7CFE20}"/>
          </ac:picMkLst>
        </pc:picChg>
        <pc:picChg chg="add mod">
          <ac:chgData name="Ludovica Miele" userId="S::10866825@polimi.it::b11e1013-397e-4987-8bb6-8e72d24bfc8a" providerId="AD" clId="Web-{A824030F-61E9-BC64-EF4D-E9C0901AEE47}" dt="2025-04-10T07:47:07.397" v="9" actId="1076"/>
          <ac:picMkLst>
            <pc:docMk/>
            <pc:sldMk cId="2777887548" sldId="314"/>
            <ac:picMk id="4" creationId="{CCF18D97-BAC3-D509-AD0F-C49E7CBD11AE}"/>
          </ac:picMkLst>
        </pc:picChg>
      </pc:sldChg>
    </pc:docChg>
  </pc:docChgLst>
  <pc:docChgLst>
    <pc:chgData name="Roberto Rocca" userId="S::10369389@polimi.it::cee68263-9034-49e3-9613-6ca52dbe2037" providerId="AD" clId="Web-{D5023B88-74E3-2FC7-E135-2343FA4CD758}"/>
    <pc:docChg chg="modSld">
      <pc:chgData name="Roberto Rocca" userId="S::10369389@polimi.it::cee68263-9034-49e3-9613-6ca52dbe2037" providerId="AD" clId="Web-{D5023B88-74E3-2FC7-E135-2343FA4CD758}" dt="2025-04-28T13:10:46.876" v="11" actId="1076"/>
      <pc:docMkLst>
        <pc:docMk/>
      </pc:docMkLst>
      <pc:sldChg chg="modSp">
        <pc:chgData name="Roberto Rocca" userId="S::10369389@polimi.it::cee68263-9034-49e3-9613-6ca52dbe2037" providerId="AD" clId="Web-{D5023B88-74E3-2FC7-E135-2343FA4CD758}" dt="2025-04-28T13:10:46.876" v="11" actId="1076"/>
        <pc:sldMkLst>
          <pc:docMk/>
          <pc:sldMk cId="2777887548" sldId="314"/>
        </pc:sldMkLst>
        <pc:spChg chg="mod">
          <ac:chgData name="Roberto Rocca" userId="S::10369389@polimi.it::cee68263-9034-49e3-9613-6ca52dbe2037" providerId="AD" clId="Web-{D5023B88-74E3-2FC7-E135-2343FA4CD758}" dt="2025-04-28T13:10:46.876" v="11" actId="1076"/>
          <ac:spMkLst>
            <pc:docMk/>
            <pc:sldMk cId="2777887548" sldId="314"/>
            <ac:spMk id="25" creationId="{CBE4ED93-4A07-39CE-D207-46A433AA657D}"/>
          </ac:spMkLst>
        </pc:spChg>
      </pc:sldChg>
    </pc:docChg>
  </pc:docChgLst>
  <pc:docChgLst>
    <pc:chgData name="Ludovica Miele" userId="S::10866825@polimi.it::b11e1013-397e-4987-8bb6-8e72d24bfc8a" providerId="AD" clId="Web-{D551A5DF-AECC-46CC-08E8-16BCE4E644B0}"/>
    <pc:docChg chg="modSld">
      <pc:chgData name="Ludovica Miele" userId="S::10866825@polimi.it::b11e1013-397e-4987-8bb6-8e72d24bfc8a" providerId="AD" clId="Web-{D551A5DF-AECC-46CC-08E8-16BCE4E644B0}" dt="2025-04-16T07:23:29.468" v="1" actId="1076"/>
      <pc:docMkLst>
        <pc:docMk/>
      </pc:docMkLst>
      <pc:sldChg chg="modSp">
        <pc:chgData name="Ludovica Miele" userId="S::10866825@polimi.it::b11e1013-397e-4987-8bb6-8e72d24bfc8a" providerId="AD" clId="Web-{D551A5DF-AECC-46CC-08E8-16BCE4E644B0}" dt="2025-04-16T07:23:29.468" v="1" actId="1076"/>
        <pc:sldMkLst>
          <pc:docMk/>
          <pc:sldMk cId="2777887548" sldId="314"/>
        </pc:sldMkLst>
        <pc:picChg chg="mod">
          <ac:chgData name="Ludovica Miele" userId="S::10866825@polimi.it::b11e1013-397e-4987-8bb6-8e72d24bfc8a" providerId="AD" clId="Web-{D551A5DF-AECC-46CC-08E8-16BCE4E644B0}" dt="2025-04-16T07:23:29.468" v="1" actId="1076"/>
          <ac:picMkLst>
            <pc:docMk/>
            <pc:sldMk cId="2777887548" sldId="314"/>
            <ac:picMk id="2" creationId="{0A42D91D-1036-3764-CEE6-9D7BB24600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FA7CF-E239-F24F-A442-1260791064DB}" type="doc">
      <dgm:prSet loTypeId="urn:microsoft.com/office/officeart/2008/layout/VerticalCurvedLis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01BB403D-9A12-B144-94A5-A80B17F8B887}">
      <dgm:prSet phldrT="[Testo]"/>
      <dgm:spPr/>
      <dgm:t>
        <a:bodyPr/>
        <a:lstStyle/>
        <a:p>
          <a:r>
            <a:rPr lang="en-GB" noProof="0" dirty="0"/>
            <a:t>Sustainability measurement and processes decarbonization</a:t>
          </a:r>
        </a:p>
      </dgm:t>
    </dgm:pt>
    <dgm:pt modelId="{E247D902-F9F2-774F-9AEF-B292189B5FFB}" type="parTrans" cxnId="{964A474F-0A1C-594B-9CD9-D814014992A7}">
      <dgm:prSet/>
      <dgm:spPr/>
      <dgm:t>
        <a:bodyPr/>
        <a:lstStyle/>
        <a:p>
          <a:endParaRPr lang="it-IT"/>
        </a:p>
      </dgm:t>
    </dgm:pt>
    <dgm:pt modelId="{A89D650A-0E9A-A74C-99FD-7582D2BCD963}" type="sibTrans" cxnId="{964A474F-0A1C-594B-9CD9-D814014992A7}">
      <dgm:prSet/>
      <dgm:spPr/>
      <dgm:t>
        <a:bodyPr/>
        <a:lstStyle/>
        <a:p>
          <a:endParaRPr lang="it-IT"/>
        </a:p>
      </dgm:t>
    </dgm:pt>
    <dgm:pt modelId="{24B3BFE8-E974-2E46-9FD6-7E3438496FFE}">
      <dgm:prSet/>
      <dgm:spPr/>
      <dgm:t>
        <a:bodyPr/>
        <a:lstStyle/>
        <a:p>
          <a:r>
            <a:rPr lang="en-GB" noProof="0" dirty="0"/>
            <a:t>Circular Economy</a:t>
          </a:r>
        </a:p>
      </dgm:t>
    </dgm:pt>
    <dgm:pt modelId="{BBC286E4-9D5A-0742-8599-1F5F96E58191}" type="parTrans" cxnId="{A69B27F9-6A01-9343-A943-F0C04169CC85}">
      <dgm:prSet/>
      <dgm:spPr/>
      <dgm:t>
        <a:bodyPr/>
        <a:lstStyle/>
        <a:p>
          <a:endParaRPr lang="it-IT"/>
        </a:p>
      </dgm:t>
    </dgm:pt>
    <dgm:pt modelId="{2626BBB8-6C80-B941-B283-7E0DEF1FB9AD}" type="sibTrans" cxnId="{A69B27F9-6A01-9343-A943-F0C04169CC85}">
      <dgm:prSet/>
      <dgm:spPr/>
      <dgm:t>
        <a:bodyPr/>
        <a:lstStyle/>
        <a:p>
          <a:endParaRPr lang="it-IT"/>
        </a:p>
      </dgm:t>
    </dgm:pt>
    <dgm:pt modelId="{E362C8CA-39CA-B442-9A8A-897017F6D60F}">
      <dgm:prSet/>
      <dgm:spPr/>
      <dgm:t>
        <a:bodyPr/>
        <a:lstStyle/>
        <a:p>
          <a:r>
            <a:rPr lang="en-GB" noProof="0" dirty="0"/>
            <a:t>Digitalization</a:t>
          </a:r>
        </a:p>
      </dgm:t>
    </dgm:pt>
    <dgm:pt modelId="{39045A1F-38CA-6549-A113-75A455195A21}" type="parTrans" cxnId="{00DAC83C-F187-BA41-8052-30AE0A684DB2}">
      <dgm:prSet/>
      <dgm:spPr/>
      <dgm:t>
        <a:bodyPr/>
        <a:lstStyle/>
        <a:p>
          <a:endParaRPr lang="it-IT"/>
        </a:p>
      </dgm:t>
    </dgm:pt>
    <dgm:pt modelId="{0529B58F-0C73-F545-9D16-7288CE5BE037}" type="sibTrans" cxnId="{00DAC83C-F187-BA41-8052-30AE0A684DB2}">
      <dgm:prSet/>
      <dgm:spPr/>
      <dgm:t>
        <a:bodyPr/>
        <a:lstStyle/>
        <a:p>
          <a:endParaRPr lang="it-IT"/>
        </a:p>
      </dgm:t>
    </dgm:pt>
    <dgm:pt modelId="{103284A1-7015-4C4A-B23E-9A2560DDE8D7}">
      <dgm:prSet/>
      <dgm:spPr/>
      <dgm:t>
        <a:bodyPr/>
        <a:lstStyle/>
        <a:p>
          <a:r>
            <a:rPr lang="en-GB" noProof="0" dirty="0"/>
            <a:t>Servitization</a:t>
          </a:r>
        </a:p>
      </dgm:t>
    </dgm:pt>
    <dgm:pt modelId="{74B8D02C-5BFF-A64F-9A25-542122240C27}" type="parTrans" cxnId="{51ADD7EE-B5FE-884D-9CA3-09991AFBF9A7}">
      <dgm:prSet/>
      <dgm:spPr/>
      <dgm:t>
        <a:bodyPr/>
        <a:lstStyle/>
        <a:p>
          <a:endParaRPr lang="it-IT"/>
        </a:p>
      </dgm:t>
    </dgm:pt>
    <dgm:pt modelId="{DA3EC776-11A1-834A-86BC-0E45D2D75EBA}" type="sibTrans" cxnId="{51ADD7EE-B5FE-884D-9CA3-09991AFBF9A7}">
      <dgm:prSet/>
      <dgm:spPr/>
      <dgm:t>
        <a:bodyPr/>
        <a:lstStyle/>
        <a:p>
          <a:endParaRPr lang="it-IT"/>
        </a:p>
      </dgm:t>
    </dgm:pt>
    <dgm:pt modelId="{DE3BF68F-5435-F643-8E45-0D5E8B467A3E}">
      <dgm:prSet/>
      <dgm:spPr/>
      <dgm:t>
        <a:bodyPr/>
        <a:lstStyle/>
        <a:p>
          <a:r>
            <a:rPr lang="en-GB" noProof="0" dirty="0"/>
            <a:t>Energy Efficiency</a:t>
          </a:r>
        </a:p>
      </dgm:t>
    </dgm:pt>
    <dgm:pt modelId="{EE5823C3-277C-B243-933A-1C0AA83E600F}" type="parTrans" cxnId="{EA29E4F6-E79B-1A4D-BFC8-F7A1302A16AD}">
      <dgm:prSet/>
      <dgm:spPr/>
      <dgm:t>
        <a:bodyPr/>
        <a:lstStyle/>
        <a:p>
          <a:endParaRPr lang="it-IT"/>
        </a:p>
      </dgm:t>
    </dgm:pt>
    <dgm:pt modelId="{3B6E89B4-5A1A-B64E-8F4E-04C7DE62AACF}" type="sibTrans" cxnId="{EA29E4F6-E79B-1A4D-BFC8-F7A1302A16AD}">
      <dgm:prSet/>
      <dgm:spPr/>
      <dgm:t>
        <a:bodyPr/>
        <a:lstStyle/>
        <a:p>
          <a:endParaRPr lang="it-IT"/>
        </a:p>
      </dgm:t>
    </dgm:pt>
    <dgm:pt modelId="{10CE3119-611D-1242-93BF-6E1DD564E112}">
      <dgm:prSet/>
      <dgm:spPr/>
      <dgm:t>
        <a:bodyPr/>
        <a:lstStyle/>
        <a:p>
          <a:r>
            <a:rPr lang="en-GB" noProof="0" dirty="0"/>
            <a:t>Suppliers' selection basing on sustainability parameters</a:t>
          </a:r>
        </a:p>
      </dgm:t>
    </dgm:pt>
    <dgm:pt modelId="{E5314497-663E-E54B-B795-DC0D8ADB7009}" type="parTrans" cxnId="{792CD944-72B4-784F-994F-44E892B2299B}">
      <dgm:prSet/>
      <dgm:spPr/>
      <dgm:t>
        <a:bodyPr/>
        <a:lstStyle/>
        <a:p>
          <a:endParaRPr lang="it-IT"/>
        </a:p>
      </dgm:t>
    </dgm:pt>
    <dgm:pt modelId="{AE9DEE42-D622-5B48-BA8E-AF94C4741F00}" type="sibTrans" cxnId="{792CD944-72B4-784F-994F-44E892B2299B}">
      <dgm:prSet/>
      <dgm:spPr/>
      <dgm:t>
        <a:bodyPr/>
        <a:lstStyle/>
        <a:p>
          <a:endParaRPr lang="it-IT"/>
        </a:p>
      </dgm:t>
    </dgm:pt>
    <dgm:pt modelId="{75D04C9E-0209-C345-A0D4-C181E3E9FF47}">
      <dgm:prSet/>
      <dgm:spPr/>
      <dgm:t>
        <a:bodyPr/>
        <a:lstStyle/>
        <a:p>
          <a:endParaRPr lang="it-IT" dirty="0"/>
        </a:p>
      </dgm:t>
    </dgm:pt>
    <dgm:pt modelId="{1F065F49-3172-D947-AD61-ABE1E8450275}" type="parTrans" cxnId="{06641067-266C-9E4B-A7B3-0980EB92C56F}">
      <dgm:prSet/>
      <dgm:spPr/>
      <dgm:t>
        <a:bodyPr/>
        <a:lstStyle/>
        <a:p>
          <a:endParaRPr lang="it-IT"/>
        </a:p>
      </dgm:t>
    </dgm:pt>
    <dgm:pt modelId="{754BABA4-1E0A-A542-9078-4567C9425E24}" type="sibTrans" cxnId="{06641067-266C-9E4B-A7B3-0980EB92C56F}">
      <dgm:prSet/>
      <dgm:spPr/>
      <dgm:t>
        <a:bodyPr/>
        <a:lstStyle/>
        <a:p>
          <a:endParaRPr lang="it-IT"/>
        </a:p>
      </dgm:t>
    </dgm:pt>
    <dgm:pt modelId="{7D279DA1-5403-B04A-8BD3-34FD04E70088}">
      <dgm:prSet/>
      <dgm:spPr/>
      <dgm:t>
        <a:bodyPr/>
        <a:lstStyle/>
        <a:p>
          <a:r>
            <a:rPr lang="en-GB" noProof="0" dirty="0"/>
            <a:t>ICT architectures and Data Spaces</a:t>
          </a:r>
        </a:p>
      </dgm:t>
    </dgm:pt>
    <dgm:pt modelId="{E612DEA5-8B05-BA46-B51B-9A60B2438F21}" type="parTrans" cxnId="{5E398628-44EE-9E40-8DEB-F5077F828B6E}">
      <dgm:prSet/>
      <dgm:spPr/>
      <dgm:t>
        <a:bodyPr/>
        <a:lstStyle/>
        <a:p>
          <a:endParaRPr lang="it-IT"/>
        </a:p>
      </dgm:t>
    </dgm:pt>
    <dgm:pt modelId="{B3CC1684-2AAC-1744-BE74-7F3356D393EC}" type="sibTrans" cxnId="{5E398628-44EE-9E40-8DEB-F5077F828B6E}">
      <dgm:prSet/>
      <dgm:spPr/>
      <dgm:t>
        <a:bodyPr/>
        <a:lstStyle/>
        <a:p>
          <a:endParaRPr lang="it-IT"/>
        </a:p>
      </dgm:t>
    </dgm:pt>
    <dgm:pt modelId="{BF1EE569-04CC-A345-80A3-D35F1167B6DF}" type="pres">
      <dgm:prSet presAssocID="{CF8FA7CF-E239-F24F-A442-1260791064DB}" presName="Name0" presStyleCnt="0">
        <dgm:presLayoutVars>
          <dgm:chMax val="7"/>
          <dgm:chPref val="7"/>
          <dgm:dir/>
        </dgm:presLayoutVars>
      </dgm:prSet>
      <dgm:spPr/>
    </dgm:pt>
    <dgm:pt modelId="{B8BD470B-E89A-294C-BEF3-8B3C846CFDF6}" type="pres">
      <dgm:prSet presAssocID="{CF8FA7CF-E239-F24F-A442-1260791064DB}" presName="Name1" presStyleCnt="0"/>
      <dgm:spPr/>
    </dgm:pt>
    <dgm:pt modelId="{C63BA44C-F552-AD4E-98C4-630D3F0396A0}" type="pres">
      <dgm:prSet presAssocID="{CF8FA7CF-E239-F24F-A442-1260791064DB}" presName="cycle" presStyleCnt="0"/>
      <dgm:spPr/>
    </dgm:pt>
    <dgm:pt modelId="{46C1A1A5-CD19-D341-833F-FBFF47CB7863}" type="pres">
      <dgm:prSet presAssocID="{CF8FA7CF-E239-F24F-A442-1260791064DB}" presName="srcNode" presStyleLbl="node1" presStyleIdx="0" presStyleCnt="7"/>
      <dgm:spPr/>
    </dgm:pt>
    <dgm:pt modelId="{8CF695C2-DD17-6F4F-8F87-50DCEF466906}" type="pres">
      <dgm:prSet presAssocID="{CF8FA7CF-E239-F24F-A442-1260791064DB}" presName="conn" presStyleLbl="parChTrans1D2" presStyleIdx="0" presStyleCnt="1"/>
      <dgm:spPr/>
    </dgm:pt>
    <dgm:pt modelId="{98BD3F64-0008-E248-BF57-CC5A2527E784}" type="pres">
      <dgm:prSet presAssocID="{CF8FA7CF-E239-F24F-A442-1260791064DB}" presName="extraNode" presStyleLbl="node1" presStyleIdx="0" presStyleCnt="7"/>
      <dgm:spPr/>
    </dgm:pt>
    <dgm:pt modelId="{6512EADB-B50F-9143-882A-044AD7295376}" type="pres">
      <dgm:prSet presAssocID="{CF8FA7CF-E239-F24F-A442-1260791064DB}" presName="dstNode" presStyleLbl="node1" presStyleIdx="0" presStyleCnt="7"/>
      <dgm:spPr/>
    </dgm:pt>
    <dgm:pt modelId="{CDCAC53D-C568-E141-B1D3-E47D72F541AE}" type="pres">
      <dgm:prSet presAssocID="{E362C8CA-39CA-B442-9A8A-897017F6D60F}" presName="text_1" presStyleLbl="node1" presStyleIdx="0" presStyleCnt="7">
        <dgm:presLayoutVars>
          <dgm:bulletEnabled val="1"/>
        </dgm:presLayoutVars>
      </dgm:prSet>
      <dgm:spPr/>
    </dgm:pt>
    <dgm:pt modelId="{A35E0F3F-285E-7244-B268-324D64C9AC06}" type="pres">
      <dgm:prSet presAssocID="{E362C8CA-39CA-B442-9A8A-897017F6D60F}" presName="accent_1" presStyleCnt="0"/>
      <dgm:spPr/>
    </dgm:pt>
    <dgm:pt modelId="{726A96DA-F1E0-694E-8B8F-4B55E2874A87}" type="pres">
      <dgm:prSet presAssocID="{E362C8CA-39CA-B442-9A8A-897017F6D60F}" presName="accentRepeatNode" presStyleLbl="solidFgAcc1" presStyleIdx="0" presStyleCnt="7"/>
      <dgm:spPr/>
    </dgm:pt>
    <dgm:pt modelId="{78905DC9-185E-DF4F-97AA-32EBB0B0ED0A}" type="pres">
      <dgm:prSet presAssocID="{7D279DA1-5403-B04A-8BD3-34FD04E70088}" presName="text_2" presStyleLbl="node1" presStyleIdx="1" presStyleCnt="7">
        <dgm:presLayoutVars>
          <dgm:bulletEnabled val="1"/>
        </dgm:presLayoutVars>
      </dgm:prSet>
      <dgm:spPr/>
    </dgm:pt>
    <dgm:pt modelId="{5B43456E-6056-1E41-B37F-57A9DF89D661}" type="pres">
      <dgm:prSet presAssocID="{7D279DA1-5403-B04A-8BD3-34FD04E70088}" presName="accent_2" presStyleCnt="0"/>
      <dgm:spPr/>
    </dgm:pt>
    <dgm:pt modelId="{D92D71A4-E385-A64F-A9C6-7E13F06C3F6C}" type="pres">
      <dgm:prSet presAssocID="{7D279DA1-5403-B04A-8BD3-34FD04E70088}" presName="accentRepeatNode" presStyleLbl="solidFgAcc1" presStyleIdx="1" presStyleCnt="7"/>
      <dgm:spPr/>
    </dgm:pt>
    <dgm:pt modelId="{E23AB25D-8026-D44B-B6AA-EB9DCAB2C4CD}" type="pres">
      <dgm:prSet presAssocID="{103284A1-7015-4C4A-B23E-9A2560DDE8D7}" presName="text_3" presStyleLbl="node1" presStyleIdx="2" presStyleCnt="7">
        <dgm:presLayoutVars>
          <dgm:bulletEnabled val="1"/>
        </dgm:presLayoutVars>
      </dgm:prSet>
      <dgm:spPr/>
    </dgm:pt>
    <dgm:pt modelId="{98CEF85F-FCB3-3448-9501-C1E729F320D6}" type="pres">
      <dgm:prSet presAssocID="{103284A1-7015-4C4A-B23E-9A2560DDE8D7}" presName="accent_3" presStyleCnt="0"/>
      <dgm:spPr/>
    </dgm:pt>
    <dgm:pt modelId="{658FFD9F-2363-8448-B479-149A6A4AF7B1}" type="pres">
      <dgm:prSet presAssocID="{103284A1-7015-4C4A-B23E-9A2560DDE8D7}" presName="accentRepeatNode" presStyleLbl="solidFgAcc1" presStyleIdx="2" presStyleCnt="7"/>
      <dgm:spPr/>
    </dgm:pt>
    <dgm:pt modelId="{2FDA4CF7-2E05-A54B-B6D4-1F0FC9D26A47}" type="pres">
      <dgm:prSet presAssocID="{DE3BF68F-5435-F643-8E45-0D5E8B467A3E}" presName="text_4" presStyleLbl="node1" presStyleIdx="3" presStyleCnt="7">
        <dgm:presLayoutVars>
          <dgm:bulletEnabled val="1"/>
        </dgm:presLayoutVars>
      </dgm:prSet>
      <dgm:spPr/>
    </dgm:pt>
    <dgm:pt modelId="{2206C7B8-66C1-3349-9FFC-1A56A540B489}" type="pres">
      <dgm:prSet presAssocID="{DE3BF68F-5435-F643-8E45-0D5E8B467A3E}" presName="accent_4" presStyleCnt="0"/>
      <dgm:spPr/>
    </dgm:pt>
    <dgm:pt modelId="{4198168F-DB95-9B48-93E8-B514D39FA760}" type="pres">
      <dgm:prSet presAssocID="{DE3BF68F-5435-F643-8E45-0D5E8B467A3E}" presName="accentRepeatNode" presStyleLbl="solidFgAcc1" presStyleIdx="3" presStyleCnt="7"/>
      <dgm:spPr/>
    </dgm:pt>
    <dgm:pt modelId="{2C92ED59-20F8-8A40-9323-1CF7EA84966E}" type="pres">
      <dgm:prSet presAssocID="{24B3BFE8-E974-2E46-9FD6-7E3438496FFE}" presName="text_5" presStyleLbl="node1" presStyleIdx="4" presStyleCnt="7">
        <dgm:presLayoutVars>
          <dgm:bulletEnabled val="1"/>
        </dgm:presLayoutVars>
      </dgm:prSet>
      <dgm:spPr/>
    </dgm:pt>
    <dgm:pt modelId="{452AD448-69D5-124E-8323-9384B026A4F1}" type="pres">
      <dgm:prSet presAssocID="{24B3BFE8-E974-2E46-9FD6-7E3438496FFE}" presName="accent_5" presStyleCnt="0"/>
      <dgm:spPr/>
    </dgm:pt>
    <dgm:pt modelId="{6DE2005F-7C8C-9549-9B48-B65E7D5BB7A5}" type="pres">
      <dgm:prSet presAssocID="{24B3BFE8-E974-2E46-9FD6-7E3438496FFE}" presName="accentRepeatNode" presStyleLbl="solidFgAcc1" presStyleIdx="4" presStyleCnt="7"/>
      <dgm:spPr/>
    </dgm:pt>
    <dgm:pt modelId="{2EF57B3B-37FE-2243-991B-10F510856E80}" type="pres">
      <dgm:prSet presAssocID="{10CE3119-611D-1242-93BF-6E1DD564E112}" presName="text_6" presStyleLbl="node1" presStyleIdx="5" presStyleCnt="7">
        <dgm:presLayoutVars>
          <dgm:bulletEnabled val="1"/>
        </dgm:presLayoutVars>
      </dgm:prSet>
      <dgm:spPr/>
    </dgm:pt>
    <dgm:pt modelId="{ABB03F63-048C-9348-A28A-564376B047E4}" type="pres">
      <dgm:prSet presAssocID="{10CE3119-611D-1242-93BF-6E1DD564E112}" presName="accent_6" presStyleCnt="0"/>
      <dgm:spPr/>
    </dgm:pt>
    <dgm:pt modelId="{2E614E29-91AE-104A-9D59-BE2C5326E8D3}" type="pres">
      <dgm:prSet presAssocID="{10CE3119-611D-1242-93BF-6E1DD564E112}" presName="accentRepeatNode" presStyleLbl="solidFgAcc1" presStyleIdx="5" presStyleCnt="7"/>
      <dgm:spPr/>
    </dgm:pt>
    <dgm:pt modelId="{3C192119-6210-0E42-8FF7-99A0D03221B9}" type="pres">
      <dgm:prSet presAssocID="{01BB403D-9A12-B144-94A5-A80B17F8B887}" presName="text_7" presStyleLbl="node1" presStyleIdx="6" presStyleCnt="7">
        <dgm:presLayoutVars>
          <dgm:bulletEnabled val="1"/>
        </dgm:presLayoutVars>
      </dgm:prSet>
      <dgm:spPr/>
    </dgm:pt>
    <dgm:pt modelId="{24DECF24-DA6F-234C-82F5-A71D95EA8E45}" type="pres">
      <dgm:prSet presAssocID="{01BB403D-9A12-B144-94A5-A80B17F8B887}" presName="accent_7" presStyleCnt="0"/>
      <dgm:spPr/>
    </dgm:pt>
    <dgm:pt modelId="{D9610002-D42D-D64C-B5D9-412062CEF0B6}" type="pres">
      <dgm:prSet presAssocID="{01BB403D-9A12-B144-94A5-A80B17F8B887}" presName="accentRepeatNode" presStyleLbl="solidFgAcc1" presStyleIdx="6" presStyleCnt="7"/>
      <dgm:spPr/>
    </dgm:pt>
  </dgm:ptLst>
  <dgm:cxnLst>
    <dgm:cxn modelId="{94B02306-212F-9841-AF76-4607CC5A3D91}" type="presOf" srcId="{E362C8CA-39CA-B442-9A8A-897017F6D60F}" destId="{CDCAC53D-C568-E141-B1D3-E47D72F541AE}" srcOrd="0" destOrd="0" presId="urn:microsoft.com/office/officeart/2008/layout/VerticalCurvedList"/>
    <dgm:cxn modelId="{E9922B1B-CD40-724A-87FF-19ADE77657EC}" type="presOf" srcId="{103284A1-7015-4C4A-B23E-9A2560DDE8D7}" destId="{E23AB25D-8026-D44B-B6AA-EB9DCAB2C4CD}" srcOrd="0" destOrd="0" presId="urn:microsoft.com/office/officeart/2008/layout/VerticalCurvedList"/>
    <dgm:cxn modelId="{5E398628-44EE-9E40-8DEB-F5077F828B6E}" srcId="{CF8FA7CF-E239-F24F-A442-1260791064DB}" destId="{7D279DA1-5403-B04A-8BD3-34FD04E70088}" srcOrd="1" destOrd="0" parTransId="{E612DEA5-8B05-BA46-B51B-9A60B2438F21}" sibTransId="{B3CC1684-2AAC-1744-BE74-7F3356D393EC}"/>
    <dgm:cxn modelId="{00DAC83C-F187-BA41-8052-30AE0A684DB2}" srcId="{CF8FA7CF-E239-F24F-A442-1260791064DB}" destId="{E362C8CA-39CA-B442-9A8A-897017F6D60F}" srcOrd="0" destOrd="0" parTransId="{39045A1F-38CA-6549-A113-75A455195A21}" sibTransId="{0529B58F-0C73-F545-9D16-7288CE5BE037}"/>
    <dgm:cxn modelId="{77730643-A129-924B-8749-086D8C386845}" type="presOf" srcId="{7D279DA1-5403-B04A-8BD3-34FD04E70088}" destId="{78905DC9-185E-DF4F-97AA-32EBB0B0ED0A}" srcOrd="0" destOrd="0" presId="urn:microsoft.com/office/officeart/2008/layout/VerticalCurvedList"/>
    <dgm:cxn modelId="{792CD944-72B4-784F-994F-44E892B2299B}" srcId="{CF8FA7CF-E239-F24F-A442-1260791064DB}" destId="{10CE3119-611D-1242-93BF-6E1DD564E112}" srcOrd="5" destOrd="0" parTransId="{E5314497-663E-E54B-B795-DC0D8ADB7009}" sibTransId="{AE9DEE42-D622-5B48-BA8E-AF94C4741F00}"/>
    <dgm:cxn modelId="{06641067-266C-9E4B-A7B3-0980EB92C56F}" srcId="{CF8FA7CF-E239-F24F-A442-1260791064DB}" destId="{75D04C9E-0209-C345-A0D4-C181E3E9FF47}" srcOrd="7" destOrd="0" parTransId="{1F065F49-3172-D947-AD61-ABE1E8450275}" sibTransId="{754BABA4-1E0A-A542-9078-4567C9425E24}"/>
    <dgm:cxn modelId="{6159CA69-E585-7C4D-91B0-129458AE60D3}" type="presOf" srcId="{CF8FA7CF-E239-F24F-A442-1260791064DB}" destId="{BF1EE569-04CC-A345-80A3-D35F1167B6DF}" srcOrd="0" destOrd="0" presId="urn:microsoft.com/office/officeart/2008/layout/VerticalCurvedList"/>
    <dgm:cxn modelId="{964A474F-0A1C-594B-9CD9-D814014992A7}" srcId="{CF8FA7CF-E239-F24F-A442-1260791064DB}" destId="{01BB403D-9A12-B144-94A5-A80B17F8B887}" srcOrd="6" destOrd="0" parTransId="{E247D902-F9F2-774F-9AEF-B292189B5FFB}" sibTransId="{A89D650A-0E9A-A74C-99FD-7582D2BCD963}"/>
    <dgm:cxn modelId="{0B4AA472-D86E-2545-AED9-3CC12D77A433}" type="presOf" srcId="{DE3BF68F-5435-F643-8E45-0D5E8B467A3E}" destId="{2FDA4CF7-2E05-A54B-B6D4-1F0FC9D26A47}" srcOrd="0" destOrd="0" presId="urn:microsoft.com/office/officeart/2008/layout/VerticalCurvedList"/>
    <dgm:cxn modelId="{92E67E87-8417-1F4E-9CD1-BF7F88923DB8}" type="presOf" srcId="{0529B58F-0C73-F545-9D16-7288CE5BE037}" destId="{8CF695C2-DD17-6F4F-8F87-50DCEF466906}" srcOrd="0" destOrd="0" presId="urn:microsoft.com/office/officeart/2008/layout/VerticalCurvedList"/>
    <dgm:cxn modelId="{40BCA199-B600-CA43-8C0A-AFE8C61BEF57}" type="presOf" srcId="{24B3BFE8-E974-2E46-9FD6-7E3438496FFE}" destId="{2C92ED59-20F8-8A40-9323-1CF7EA84966E}" srcOrd="0" destOrd="0" presId="urn:microsoft.com/office/officeart/2008/layout/VerticalCurvedList"/>
    <dgm:cxn modelId="{418B2BE7-707D-954D-880E-30674606E9F7}" type="presOf" srcId="{01BB403D-9A12-B144-94A5-A80B17F8B887}" destId="{3C192119-6210-0E42-8FF7-99A0D03221B9}" srcOrd="0" destOrd="0" presId="urn:microsoft.com/office/officeart/2008/layout/VerticalCurvedList"/>
    <dgm:cxn modelId="{51ADD7EE-B5FE-884D-9CA3-09991AFBF9A7}" srcId="{CF8FA7CF-E239-F24F-A442-1260791064DB}" destId="{103284A1-7015-4C4A-B23E-9A2560DDE8D7}" srcOrd="2" destOrd="0" parTransId="{74B8D02C-5BFF-A64F-9A25-542122240C27}" sibTransId="{DA3EC776-11A1-834A-86BC-0E45D2D75EBA}"/>
    <dgm:cxn modelId="{55A3C4EF-9630-AB44-B672-E284040F7532}" type="presOf" srcId="{10CE3119-611D-1242-93BF-6E1DD564E112}" destId="{2EF57B3B-37FE-2243-991B-10F510856E80}" srcOrd="0" destOrd="0" presId="urn:microsoft.com/office/officeart/2008/layout/VerticalCurvedList"/>
    <dgm:cxn modelId="{EA29E4F6-E79B-1A4D-BFC8-F7A1302A16AD}" srcId="{CF8FA7CF-E239-F24F-A442-1260791064DB}" destId="{DE3BF68F-5435-F643-8E45-0D5E8B467A3E}" srcOrd="3" destOrd="0" parTransId="{EE5823C3-277C-B243-933A-1C0AA83E600F}" sibTransId="{3B6E89B4-5A1A-B64E-8F4E-04C7DE62AACF}"/>
    <dgm:cxn modelId="{A69B27F9-6A01-9343-A943-F0C04169CC85}" srcId="{CF8FA7CF-E239-F24F-A442-1260791064DB}" destId="{24B3BFE8-E974-2E46-9FD6-7E3438496FFE}" srcOrd="4" destOrd="0" parTransId="{BBC286E4-9D5A-0742-8599-1F5F96E58191}" sibTransId="{2626BBB8-6C80-B941-B283-7E0DEF1FB9AD}"/>
    <dgm:cxn modelId="{55596EBD-31A3-234E-82B6-37E94C986FAE}" type="presParOf" srcId="{BF1EE569-04CC-A345-80A3-D35F1167B6DF}" destId="{B8BD470B-E89A-294C-BEF3-8B3C846CFDF6}" srcOrd="0" destOrd="0" presId="urn:microsoft.com/office/officeart/2008/layout/VerticalCurvedList"/>
    <dgm:cxn modelId="{EFF2D21C-0F1A-8446-8378-7159060801F1}" type="presParOf" srcId="{B8BD470B-E89A-294C-BEF3-8B3C846CFDF6}" destId="{C63BA44C-F552-AD4E-98C4-630D3F0396A0}" srcOrd="0" destOrd="0" presId="urn:microsoft.com/office/officeart/2008/layout/VerticalCurvedList"/>
    <dgm:cxn modelId="{04131E36-BFC3-6F43-A43F-685769192CF3}" type="presParOf" srcId="{C63BA44C-F552-AD4E-98C4-630D3F0396A0}" destId="{46C1A1A5-CD19-D341-833F-FBFF47CB7863}" srcOrd="0" destOrd="0" presId="urn:microsoft.com/office/officeart/2008/layout/VerticalCurvedList"/>
    <dgm:cxn modelId="{E0CCFFF7-298A-0A41-9E64-B65F3DBA4A92}" type="presParOf" srcId="{C63BA44C-F552-AD4E-98C4-630D3F0396A0}" destId="{8CF695C2-DD17-6F4F-8F87-50DCEF466906}" srcOrd="1" destOrd="0" presId="urn:microsoft.com/office/officeart/2008/layout/VerticalCurvedList"/>
    <dgm:cxn modelId="{DA90CE08-E9D2-3945-9A35-890160DE362D}" type="presParOf" srcId="{C63BA44C-F552-AD4E-98C4-630D3F0396A0}" destId="{98BD3F64-0008-E248-BF57-CC5A2527E784}" srcOrd="2" destOrd="0" presId="urn:microsoft.com/office/officeart/2008/layout/VerticalCurvedList"/>
    <dgm:cxn modelId="{2C38E162-1D06-D44A-B18D-F279F26E19EB}" type="presParOf" srcId="{C63BA44C-F552-AD4E-98C4-630D3F0396A0}" destId="{6512EADB-B50F-9143-882A-044AD7295376}" srcOrd="3" destOrd="0" presId="urn:microsoft.com/office/officeart/2008/layout/VerticalCurvedList"/>
    <dgm:cxn modelId="{4C687FCD-39B8-004F-846C-4378B543B443}" type="presParOf" srcId="{B8BD470B-E89A-294C-BEF3-8B3C846CFDF6}" destId="{CDCAC53D-C568-E141-B1D3-E47D72F541AE}" srcOrd="1" destOrd="0" presId="urn:microsoft.com/office/officeart/2008/layout/VerticalCurvedList"/>
    <dgm:cxn modelId="{28CC17BC-B889-214C-8F11-6087AD012F02}" type="presParOf" srcId="{B8BD470B-E89A-294C-BEF3-8B3C846CFDF6}" destId="{A35E0F3F-285E-7244-B268-324D64C9AC06}" srcOrd="2" destOrd="0" presId="urn:microsoft.com/office/officeart/2008/layout/VerticalCurvedList"/>
    <dgm:cxn modelId="{CF18137B-42D6-9D44-A776-9617F62895B0}" type="presParOf" srcId="{A35E0F3F-285E-7244-B268-324D64C9AC06}" destId="{726A96DA-F1E0-694E-8B8F-4B55E2874A87}" srcOrd="0" destOrd="0" presId="urn:microsoft.com/office/officeart/2008/layout/VerticalCurvedList"/>
    <dgm:cxn modelId="{68DB06F1-6D35-8E42-BECA-66B63491775D}" type="presParOf" srcId="{B8BD470B-E89A-294C-BEF3-8B3C846CFDF6}" destId="{78905DC9-185E-DF4F-97AA-32EBB0B0ED0A}" srcOrd="3" destOrd="0" presId="urn:microsoft.com/office/officeart/2008/layout/VerticalCurvedList"/>
    <dgm:cxn modelId="{8AD39737-A8C7-444A-ACE7-A7B1C20CF814}" type="presParOf" srcId="{B8BD470B-E89A-294C-BEF3-8B3C846CFDF6}" destId="{5B43456E-6056-1E41-B37F-57A9DF89D661}" srcOrd="4" destOrd="0" presId="urn:microsoft.com/office/officeart/2008/layout/VerticalCurvedList"/>
    <dgm:cxn modelId="{DA252DE1-0215-1B46-A978-C9BEF2FD159D}" type="presParOf" srcId="{5B43456E-6056-1E41-B37F-57A9DF89D661}" destId="{D92D71A4-E385-A64F-A9C6-7E13F06C3F6C}" srcOrd="0" destOrd="0" presId="urn:microsoft.com/office/officeart/2008/layout/VerticalCurvedList"/>
    <dgm:cxn modelId="{F3C69F3D-88B2-AE4E-80F6-F9D33F1E7268}" type="presParOf" srcId="{B8BD470B-E89A-294C-BEF3-8B3C846CFDF6}" destId="{E23AB25D-8026-D44B-B6AA-EB9DCAB2C4CD}" srcOrd="5" destOrd="0" presId="urn:microsoft.com/office/officeart/2008/layout/VerticalCurvedList"/>
    <dgm:cxn modelId="{21BB0E9A-0212-DB49-BA3D-95E6C8C0387F}" type="presParOf" srcId="{B8BD470B-E89A-294C-BEF3-8B3C846CFDF6}" destId="{98CEF85F-FCB3-3448-9501-C1E729F320D6}" srcOrd="6" destOrd="0" presId="urn:microsoft.com/office/officeart/2008/layout/VerticalCurvedList"/>
    <dgm:cxn modelId="{EC5F2ED3-81E8-5D46-80A7-5B9BEABD907A}" type="presParOf" srcId="{98CEF85F-FCB3-3448-9501-C1E729F320D6}" destId="{658FFD9F-2363-8448-B479-149A6A4AF7B1}" srcOrd="0" destOrd="0" presId="urn:microsoft.com/office/officeart/2008/layout/VerticalCurvedList"/>
    <dgm:cxn modelId="{88438A54-666E-5340-9FF2-E38E7E899303}" type="presParOf" srcId="{B8BD470B-E89A-294C-BEF3-8B3C846CFDF6}" destId="{2FDA4CF7-2E05-A54B-B6D4-1F0FC9D26A47}" srcOrd="7" destOrd="0" presId="urn:microsoft.com/office/officeart/2008/layout/VerticalCurvedList"/>
    <dgm:cxn modelId="{B2E5DCD1-9D3C-7D4E-8810-68AF3C63549B}" type="presParOf" srcId="{B8BD470B-E89A-294C-BEF3-8B3C846CFDF6}" destId="{2206C7B8-66C1-3349-9FFC-1A56A540B489}" srcOrd="8" destOrd="0" presId="urn:microsoft.com/office/officeart/2008/layout/VerticalCurvedList"/>
    <dgm:cxn modelId="{CBE1A5B7-DEC6-8E45-B065-1CB3469CEFC0}" type="presParOf" srcId="{2206C7B8-66C1-3349-9FFC-1A56A540B489}" destId="{4198168F-DB95-9B48-93E8-B514D39FA760}" srcOrd="0" destOrd="0" presId="urn:microsoft.com/office/officeart/2008/layout/VerticalCurvedList"/>
    <dgm:cxn modelId="{0F9ACCFA-0A3A-5F40-952B-A6040A68E7CB}" type="presParOf" srcId="{B8BD470B-E89A-294C-BEF3-8B3C846CFDF6}" destId="{2C92ED59-20F8-8A40-9323-1CF7EA84966E}" srcOrd="9" destOrd="0" presId="urn:microsoft.com/office/officeart/2008/layout/VerticalCurvedList"/>
    <dgm:cxn modelId="{7B227560-0957-DC41-814B-37F5977F0705}" type="presParOf" srcId="{B8BD470B-E89A-294C-BEF3-8B3C846CFDF6}" destId="{452AD448-69D5-124E-8323-9384B026A4F1}" srcOrd="10" destOrd="0" presId="urn:microsoft.com/office/officeart/2008/layout/VerticalCurvedList"/>
    <dgm:cxn modelId="{83526279-DD6F-DC49-9B75-11D93C695F3B}" type="presParOf" srcId="{452AD448-69D5-124E-8323-9384B026A4F1}" destId="{6DE2005F-7C8C-9549-9B48-B65E7D5BB7A5}" srcOrd="0" destOrd="0" presId="urn:microsoft.com/office/officeart/2008/layout/VerticalCurvedList"/>
    <dgm:cxn modelId="{A5A9A947-75FD-9C40-862C-340B443CCAD5}" type="presParOf" srcId="{B8BD470B-E89A-294C-BEF3-8B3C846CFDF6}" destId="{2EF57B3B-37FE-2243-991B-10F510856E80}" srcOrd="11" destOrd="0" presId="urn:microsoft.com/office/officeart/2008/layout/VerticalCurvedList"/>
    <dgm:cxn modelId="{443F8ECF-B926-7743-A786-9B1365D4D4F9}" type="presParOf" srcId="{B8BD470B-E89A-294C-BEF3-8B3C846CFDF6}" destId="{ABB03F63-048C-9348-A28A-564376B047E4}" srcOrd="12" destOrd="0" presId="urn:microsoft.com/office/officeart/2008/layout/VerticalCurvedList"/>
    <dgm:cxn modelId="{38ED141A-274F-6F49-82ED-8606D04EDBF8}" type="presParOf" srcId="{ABB03F63-048C-9348-A28A-564376B047E4}" destId="{2E614E29-91AE-104A-9D59-BE2C5326E8D3}" srcOrd="0" destOrd="0" presId="urn:microsoft.com/office/officeart/2008/layout/VerticalCurvedList"/>
    <dgm:cxn modelId="{F28BDF05-211F-BB46-8FB6-238ACF2A473A}" type="presParOf" srcId="{B8BD470B-E89A-294C-BEF3-8B3C846CFDF6}" destId="{3C192119-6210-0E42-8FF7-99A0D03221B9}" srcOrd="13" destOrd="0" presId="urn:microsoft.com/office/officeart/2008/layout/VerticalCurvedList"/>
    <dgm:cxn modelId="{1B8C1512-81C9-8644-93A5-6A590E1426BF}" type="presParOf" srcId="{B8BD470B-E89A-294C-BEF3-8B3C846CFDF6}" destId="{24DECF24-DA6F-234C-82F5-A71D95EA8E45}" srcOrd="14" destOrd="0" presId="urn:microsoft.com/office/officeart/2008/layout/VerticalCurvedList"/>
    <dgm:cxn modelId="{B007082D-A026-134A-8A06-DB41E04CFA13}" type="presParOf" srcId="{24DECF24-DA6F-234C-82F5-A71D95EA8E45}" destId="{D9610002-D42D-D64C-B5D9-412062CEF0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C5FB3-CAB7-47F2-BE8F-D1B59A16BFFF}" type="doc">
      <dgm:prSet loTypeId="urn:microsoft.com/office/officeart/2005/8/layout/bProcess4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3CDB715-4C53-454E-85EB-1B77BC6EEB7D}">
      <dgm:prSet/>
      <dgm:spPr/>
      <dgm:t>
        <a:bodyPr/>
        <a:lstStyle/>
        <a:p>
          <a:r>
            <a:rPr lang="en-US" b="1"/>
            <a:t>Identification of Indicators (based on Green Deal Performance Assessment methodology and Green Deal Ontology) </a:t>
          </a:r>
        </a:p>
      </dgm:t>
    </dgm:pt>
    <dgm:pt modelId="{A37A23E8-F817-45F5-B0B2-1CC49F7EADC7}" type="parTrans" cxnId="{3F939B22-2BE4-4D0E-8768-A4F6ED536166}">
      <dgm:prSet/>
      <dgm:spPr/>
      <dgm:t>
        <a:bodyPr/>
        <a:lstStyle/>
        <a:p>
          <a:endParaRPr lang="en-US" b="1"/>
        </a:p>
      </dgm:t>
    </dgm:pt>
    <dgm:pt modelId="{68827122-2988-4584-9F2C-5224D7375E5E}" type="sibTrans" cxnId="{3F939B22-2BE4-4D0E-8768-A4F6ED536166}">
      <dgm:prSet/>
      <dgm:spPr/>
      <dgm:t>
        <a:bodyPr/>
        <a:lstStyle/>
        <a:p>
          <a:endParaRPr lang="en-US" b="1"/>
        </a:p>
      </dgm:t>
    </dgm:pt>
    <dgm:pt modelId="{CCD5C046-E9EC-49C6-B87B-6E1EA0D06DD7}">
      <dgm:prSet/>
      <dgm:spPr/>
      <dgm:t>
        <a:bodyPr/>
        <a:lstStyle/>
        <a:p>
          <a:r>
            <a:rPr lang="en-US" b="1" dirty="0"/>
            <a:t>Selection of relevant indicators for each pilot</a:t>
          </a:r>
        </a:p>
      </dgm:t>
    </dgm:pt>
    <dgm:pt modelId="{2CC8B031-4876-4C5D-BC8A-B4A2C1D790ED}" type="parTrans" cxnId="{5C66FF75-2887-4236-91B3-B7330809F658}">
      <dgm:prSet/>
      <dgm:spPr/>
      <dgm:t>
        <a:bodyPr/>
        <a:lstStyle/>
        <a:p>
          <a:endParaRPr lang="en-US" b="1"/>
        </a:p>
      </dgm:t>
    </dgm:pt>
    <dgm:pt modelId="{CD0838CF-7885-41C5-9B34-39E6D2A0B4EC}" type="sibTrans" cxnId="{5C66FF75-2887-4236-91B3-B7330809F658}">
      <dgm:prSet/>
      <dgm:spPr/>
      <dgm:t>
        <a:bodyPr/>
        <a:lstStyle/>
        <a:p>
          <a:endParaRPr lang="en-US" b="1"/>
        </a:p>
      </dgm:t>
    </dgm:pt>
    <dgm:pt modelId="{58F6CA0A-780E-46CC-AA6C-B0CC038A131F}">
      <dgm:prSet/>
      <dgm:spPr/>
      <dgm:t>
        <a:bodyPr/>
        <a:lstStyle/>
        <a:p>
          <a:r>
            <a:rPr lang="en-US" b="1"/>
            <a:t>Grouping indicators (environmental, enterprise, process system, process segment, equipment)</a:t>
          </a:r>
        </a:p>
      </dgm:t>
    </dgm:pt>
    <dgm:pt modelId="{BF456685-52F7-4C95-BEE2-E396478EEDDD}" type="parTrans" cxnId="{13EE7355-F078-4F09-9645-14701EC4DCD0}">
      <dgm:prSet/>
      <dgm:spPr/>
      <dgm:t>
        <a:bodyPr/>
        <a:lstStyle/>
        <a:p>
          <a:endParaRPr lang="en-US" b="1"/>
        </a:p>
      </dgm:t>
    </dgm:pt>
    <dgm:pt modelId="{E56A6552-B4B9-4DC1-BC38-CD0473CEB941}" type="sibTrans" cxnId="{13EE7355-F078-4F09-9645-14701EC4DCD0}">
      <dgm:prSet/>
      <dgm:spPr/>
      <dgm:t>
        <a:bodyPr/>
        <a:lstStyle/>
        <a:p>
          <a:endParaRPr lang="en-US" b="1"/>
        </a:p>
      </dgm:t>
    </dgm:pt>
    <dgm:pt modelId="{F03D209E-1921-43F6-A2A8-A9B72C31D6E5}">
      <dgm:prSet/>
      <dgm:spPr/>
      <dgm:t>
        <a:bodyPr/>
        <a:lstStyle/>
        <a:p>
          <a:r>
            <a:rPr lang="en-US" b="1"/>
            <a:t>Gathering information for each relevant indicator (target values, current values)</a:t>
          </a:r>
        </a:p>
      </dgm:t>
    </dgm:pt>
    <dgm:pt modelId="{DB0B9A21-9A9B-4B34-9EDC-FB1849C6AB60}" type="parTrans" cxnId="{7C277592-F4D4-4095-B5D9-7183157EBDB4}">
      <dgm:prSet/>
      <dgm:spPr/>
      <dgm:t>
        <a:bodyPr/>
        <a:lstStyle/>
        <a:p>
          <a:endParaRPr lang="en-US" b="1"/>
        </a:p>
      </dgm:t>
    </dgm:pt>
    <dgm:pt modelId="{09653B1F-D1EE-458C-A79A-FA58211DFA8C}" type="sibTrans" cxnId="{7C277592-F4D4-4095-B5D9-7183157EBDB4}">
      <dgm:prSet/>
      <dgm:spPr/>
      <dgm:t>
        <a:bodyPr/>
        <a:lstStyle/>
        <a:p>
          <a:endParaRPr lang="en-US" b="1"/>
        </a:p>
      </dgm:t>
    </dgm:pt>
    <dgm:pt modelId="{04DA80DE-6FB6-4635-AD79-29FE3FF2C03C}">
      <dgm:prSet/>
      <dgm:spPr/>
      <dgm:t>
        <a:bodyPr/>
        <a:lstStyle/>
        <a:p>
          <a:r>
            <a:rPr lang="en-US" b="1"/>
            <a:t>Normalization (Distance to Target)</a:t>
          </a:r>
        </a:p>
      </dgm:t>
    </dgm:pt>
    <dgm:pt modelId="{189165DF-75C3-44A9-859A-016E82008E85}" type="parTrans" cxnId="{78A34BF1-99D8-46B2-9BB9-7002EE67E55E}">
      <dgm:prSet/>
      <dgm:spPr/>
      <dgm:t>
        <a:bodyPr/>
        <a:lstStyle/>
        <a:p>
          <a:endParaRPr lang="en-US" b="1"/>
        </a:p>
      </dgm:t>
    </dgm:pt>
    <dgm:pt modelId="{E75095B7-DFFB-4925-B2A3-B148D8CAD14A}" type="sibTrans" cxnId="{78A34BF1-99D8-46B2-9BB9-7002EE67E55E}">
      <dgm:prSet/>
      <dgm:spPr/>
      <dgm:t>
        <a:bodyPr/>
        <a:lstStyle/>
        <a:p>
          <a:endParaRPr lang="en-US" b="1"/>
        </a:p>
      </dgm:t>
    </dgm:pt>
    <dgm:pt modelId="{8532C594-CC4E-46C2-9F58-CF61B26EA6B5}">
      <dgm:prSet/>
      <dgm:spPr/>
      <dgm:t>
        <a:bodyPr/>
        <a:lstStyle/>
        <a:p>
          <a:r>
            <a:rPr lang="en-US" b="1"/>
            <a:t>Weighting Indicators (Analytic Hierarchical Process (AHP))</a:t>
          </a:r>
        </a:p>
      </dgm:t>
    </dgm:pt>
    <dgm:pt modelId="{B4E57643-EE82-4372-919F-19BDF4B296C9}" type="parTrans" cxnId="{2A9FAD59-76BE-4EFA-8B05-D7724CB5941C}">
      <dgm:prSet/>
      <dgm:spPr/>
      <dgm:t>
        <a:bodyPr/>
        <a:lstStyle/>
        <a:p>
          <a:endParaRPr lang="en-US" b="1"/>
        </a:p>
      </dgm:t>
    </dgm:pt>
    <dgm:pt modelId="{F5CB71B2-C9C5-4C65-A2F7-F636140FC09D}" type="sibTrans" cxnId="{2A9FAD59-76BE-4EFA-8B05-D7724CB5941C}">
      <dgm:prSet/>
      <dgm:spPr/>
      <dgm:t>
        <a:bodyPr/>
        <a:lstStyle/>
        <a:p>
          <a:endParaRPr lang="en-US" b="1"/>
        </a:p>
      </dgm:t>
    </dgm:pt>
    <dgm:pt modelId="{189CE300-6394-4D29-8EE7-1A16AB03F567}">
      <dgm:prSet/>
      <dgm:spPr/>
      <dgm:t>
        <a:bodyPr/>
        <a:lstStyle/>
        <a:p>
          <a:r>
            <a:rPr lang="en-US" b="1"/>
            <a:t>Calculate sub-indices indicators based on how the indicators were previously grouped</a:t>
          </a:r>
        </a:p>
      </dgm:t>
    </dgm:pt>
    <dgm:pt modelId="{960CDA7C-3649-441B-BADE-26220E95A529}" type="parTrans" cxnId="{715C23E0-5EA4-41B9-A468-35729D5FE78F}">
      <dgm:prSet/>
      <dgm:spPr/>
      <dgm:t>
        <a:bodyPr/>
        <a:lstStyle/>
        <a:p>
          <a:endParaRPr lang="en-US" b="1"/>
        </a:p>
      </dgm:t>
    </dgm:pt>
    <dgm:pt modelId="{4EB9B372-0E25-41F0-9843-187CD7CAAA3E}" type="sibTrans" cxnId="{715C23E0-5EA4-41B9-A468-35729D5FE78F}">
      <dgm:prSet/>
      <dgm:spPr/>
      <dgm:t>
        <a:bodyPr/>
        <a:lstStyle/>
        <a:p>
          <a:endParaRPr lang="en-US" b="1"/>
        </a:p>
      </dgm:t>
    </dgm:pt>
    <dgm:pt modelId="{824ADAB1-E588-4A96-AAD8-DDD5BDA13BE2}">
      <dgm:prSet/>
      <dgm:spPr/>
      <dgm:t>
        <a:bodyPr/>
        <a:lstStyle/>
        <a:p>
          <a:r>
            <a:rPr lang="en-US" b="1"/>
            <a:t>Combination of the sub-indices to form the Green Deal Index</a:t>
          </a:r>
        </a:p>
      </dgm:t>
    </dgm:pt>
    <dgm:pt modelId="{429C0EF1-AD89-4656-AD79-D1575C74EDA1}" type="parTrans" cxnId="{55070DB5-E78D-4972-B19C-7C7390546BD9}">
      <dgm:prSet/>
      <dgm:spPr/>
      <dgm:t>
        <a:bodyPr/>
        <a:lstStyle/>
        <a:p>
          <a:endParaRPr lang="en-US" b="1"/>
        </a:p>
      </dgm:t>
    </dgm:pt>
    <dgm:pt modelId="{9FD23361-C146-4372-847E-DF7E94A605F5}" type="sibTrans" cxnId="{55070DB5-E78D-4972-B19C-7C7390546BD9}">
      <dgm:prSet/>
      <dgm:spPr/>
      <dgm:t>
        <a:bodyPr/>
        <a:lstStyle/>
        <a:p>
          <a:endParaRPr lang="en-US" b="1"/>
        </a:p>
      </dgm:t>
    </dgm:pt>
    <dgm:pt modelId="{AB7AB0C4-AB2F-4AF4-B1D0-26E518618370}" type="pres">
      <dgm:prSet presAssocID="{E59C5FB3-CAB7-47F2-BE8F-D1B59A16BFFF}" presName="Name0" presStyleCnt="0">
        <dgm:presLayoutVars>
          <dgm:dir/>
          <dgm:resizeHandles/>
        </dgm:presLayoutVars>
      </dgm:prSet>
      <dgm:spPr/>
    </dgm:pt>
    <dgm:pt modelId="{926AF924-85BA-43FF-BF9A-0C110AA47955}" type="pres">
      <dgm:prSet presAssocID="{43CDB715-4C53-454E-85EB-1B77BC6EEB7D}" presName="compNode" presStyleCnt="0"/>
      <dgm:spPr/>
    </dgm:pt>
    <dgm:pt modelId="{A509F116-34A1-475C-BCC7-6A576C7A090A}" type="pres">
      <dgm:prSet presAssocID="{43CDB715-4C53-454E-85EB-1B77BC6EEB7D}" presName="dummyConnPt" presStyleCnt="0"/>
      <dgm:spPr/>
    </dgm:pt>
    <dgm:pt modelId="{B25D20B1-4604-45FD-A8A9-412EA8599453}" type="pres">
      <dgm:prSet presAssocID="{43CDB715-4C53-454E-85EB-1B77BC6EEB7D}" presName="node" presStyleLbl="node1" presStyleIdx="0" presStyleCnt="8">
        <dgm:presLayoutVars>
          <dgm:bulletEnabled val="1"/>
        </dgm:presLayoutVars>
      </dgm:prSet>
      <dgm:spPr/>
    </dgm:pt>
    <dgm:pt modelId="{0E4996AD-7D7C-406A-B0F7-26784FA75887}" type="pres">
      <dgm:prSet presAssocID="{68827122-2988-4584-9F2C-5224D7375E5E}" presName="sibTrans" presStyleLbl="bgSibTrans2D1" presStyleIdx="0" presStyleCnt="7"/>
      <dgm:spPr/>
    </dgm:pt>
    <dgm:pt modelId="{30EA674D-FC21-4D27-BEBD-249EA5DD1906}" type="pres">
      <dgm:prSet presAssocID="{CCD5C046-E9EC-49C6-B87B-6E1EA0D06DD7}" presName="compNode" presStyleCnt="0"/>
      <dgm:spPr/>
    </dgm:pt>
    <dgm:pt modelId="{4B58B2D6-601C-4D82-ADD8-73B78C966A43}" type="pres">
      <dgm:prSet presAssocID="{CCD5C046-E9EC-49C6-B87B-6E1EA0D06DD7}" presName="dummyConnPt" presStyleCnt="0"/>
      <dgm:spPr/>
    </dgm:pt>
    <dgm:pt modelId="{0283B4C7-4B64-4F66-99A7-5DCCBA4DCA8A}" type="pres">
      <dgm:prSet presAssocID="{CCD5C046-E9EC-49C6-B87B-6E1EA0D06DD7}" presName="node" presStyleLbl="node1" presStyleIdx="1" presStyleCnt="8">
        <dgm:presLayoutVars>
          <dgm:bulletEnabled val="1"/>
        </dgm:presLayoutVars>
      </dgm:prSet>
      <dgm:spPr/>
    </dgm:pt>
    <dgm:pt modelId="{A0752C8B-334B-402C-BDE0-F4CB310FE5AF}" type="pres">
      <dgm:prSet presAssocID="{CD0838CF-7885-41C5-9B34-39E6D2A0B4EC}" presName="sibTrans" presStyleLbl="bgSibTrans2D1" presStyleIdx="1" presStyleCnt="7"/>
      <dgm:spPr/>
    </dgm:pt>
    <dgm:pt modelId="{DAF9166F-D803-4A9D-9BE6-F4CF06793C12}" type="pres">
      <dgm:prSet presAssocID="{58F6CA0A-780E-46CC-AA6C-B0CC038A131F}" presName="compNode" presStyleCnt="0"/>
      <dgm:spPr/>
    </dgm:pt>
    <dgm:pt modelId="{8E87F4AA-F59F-41FD-89FC-73966EF3DF05}" type="pres">
      <dgm:prSet presAssocID="{58F6CA0A-780E-46CC-AA6C-B0CC038A131F}" presName="dummyConnPt" presStyleCnt="0"/>
      <dgm:spPr/>
    </dgm:pt>
    <dgm:pt modelId="{7349B717-3EEB-4E83-8218-CA077D2CEEC6}" type="pres">
      <dgm:prSet presAssocID="{58F6CA0A-780E-46CC-AA6C-B0CC038A131F}" presName="node" presStyleLbl="node1" presStyleIdx="2" presStyleCnt="8">
        <dgm:presLayoutVars>
          <dgm:bulletEnabled val="1"/>
        </dgm:presLayoutVars>
      </dgm:prSet>
      <dgm:spPr/>
    </dgm:pt>
    <dgm:pt modelId="{3E9DDEA0-0067-4643-B1F2-979AB7AEFE95}" type="pres">
      <dgm:prSet presAssocID="{E56A6552-B4B9-4DC1-BC38-CD0473CEB941}" presName="sibTrans" presStyleLbl="bgSibTrans2D1" presStyleIdx="2" presStyleCnt="7" custScaleX="69314" custScaleY="121320"/>
      <dgm:spPr/>
    </dgm:pt>
    <dgm:pt modelId="{6DAFB637-11AF-4E42-A908-1C8E8BFA46A4}" type="pres">
      <dgm:prSet presAssocID="{F03D209E-1921-43F6-A2A8-A9B72C31D6E5}" presName="compNode" presStyleCnt="0"/>
      <dgm:spPr/>
    </dgm:pt>
    <dgm:pt modelId="{762F2DB4-DCEC-4275-B26A-D5E2575B57DE}" type="pres">
      <dgm:prSet presAssocID="{F03D209E-1921-43F6-A2A8-A9B72C31D6E5}" presName="dummyConnPt" presStyleCnt="0"/>
      <dgm:spPr/>
    </dgm:pt>
    <dgm:pt modelId="{5BBDF57C-70C2-4001-A213-80A4A9936D04}" type="pres">
      <dgm:prSet presAssocID="{F03D209E-1921-43F6-A2A8-A9B72C31D6E5}" presName="node" presStyleLbl="node1" presStyleIdx="3" presStyleCnt="8">
        <dgm:presLayoutVars>
          <dgm:bulletEnabled val="1"/>
        </dgm:presLayoutVars>
      </dgm:prSet>
      <dgm:spPr/>
    </dgm:pt>
    <dgm:pt modelId="{4ABA327E-6ADB-422D-8507-D955344CFFA2}" type="pres">
      <dgm:prSet presAssocID="{09653B1F-D1EE-458C-A79A-FA58211DFA8C}" presName="sibTrans" presStyleLbl="bgSibTrans2D1" presStyleIdx="3" presStyleCnt="7"/>
      <dgm:spPr/>
    </dgm:pt>
    <dgm:pt modelId="{DCB3DDB4-41F9-4395-BAB7-08464D8BE248}" type="pres">
      <dgm:prSet presAssocID="{04DA80DE-6FB6-4635-AD79-29FE3FF2C03C}" presName="compNode" presStyleCnt="0"/>
      <dgm:spPr/>
    </dgm:pt>
    <dgm:pt modelId="{9C1F4A53-2D45-4BF6-A2AB-DB45F4CEAF28}" type="pres">
      <dgm:prSet presAssocID="{04DA80DE-6FB6-4635-AD79-29FE3FF2C03C}" presName="dummyConnPt" presStyleCnt="0"/>
      <dgm:spPr/>
    </dgm:pt>
    <dgm:pt modelId="{FFFDFC77-3280-4002-BD89-FA07073DC852}" type="pres">
      <dgm:prSet presAssocID="{04DA80DE-6FB6-4635-AD79-29FE3FF2C03C}" presName="node" presStyleLbl="node1" presStyleIdx="4" presStyleCnt="8">
        <dgm:presLayoutVars>
          <dgm:bulletEnabled val="1"/>
        </dgm:presLayoutVars>
      </dgm:prSet>
      <dgm:spPr/>
    </dgm:pt>
    <dgm:pt modelId="{BE1109B3-AB47-4CFD-A5B1-07DAD3DCB1D7}" type="pres">
      <dgm:prSet presAssocID="{E75095B7-DFFB-4925-B2A3-B148D8CAD14A}" presName="sibTrans" presStyleLbl="bgSibTrans2D1" presStyleIdx="4" presStyleCnt="7"/>
      <dgm:spPr/>
    </dgm:pt>
    <dgm:pt modelId="{C7140B72-B146-41EB-92C0-C9E8070C0AE7}" type="pres">
      <dgm:prSet presAssocID="{8532C594-CC4E-46C2-9F58-CF61B26EA6B5}" presName="compNode" presStyleCnt="0"/>
      <dgm:spPr/>
    </dgm:pt>
    <dgm:pt modelId="{A888B6C9-181E-4670-B8B8-7A1093F4744E}" type="pres">
      <dgm:prSet presAssocID="{8532C594-CC4E-46C2-9F58-CF61B26EA6B5}" presName="dummyConnPt" presStyleCnt="0"/>
      <dgm:spPr/>
    </dgm:pt>
    <dgm:pt modelId="{028BB49A-C261-4478-98FD-D1C65FD64D05}" type="pres">
      <dgm:prSet presAssocID="{8532C594-CC4E-46C2-9F58-CF61B26EA6B5}" presName="node" presStyleLbl="node1" presStyleIdx="5" presStyleCnt="8">
        <dgm:presLayoutVars>
          <dgm:bulletEnabled val="1"/>
        </dgm:presLayoutVars>
      </dgm:prSet>
      <dgm:spPr/>
    </dgm:pt>
    <dgm:pt modelId="{7A7C04EA-88D2-43F4-97DC-AD7DBCEB48F6}" type="pres">
      <dgm:prSet presAssocID="{F5CB71B2-C9C5-4C65-A2F7-F636140FC09D}" presName="sibTrans" presStyleLbl="bgSibTrans2D1" presStyleIdx="5" presStyleCnt="7"/>
      <dgm:spPr/>
    </dgm:pt>
    <dgm:pt modelId="{459214C4-FBA7-4163-8239-E9DF93A278CB}" type="pres">
      <dgm:prSet presAssocID="{189CE300-6394-4D29-8EE7-1A16AB03F567}" presName="compNode" presStyleCnt="0"/>
      <dgm:spPr/>
    </dgm:pt>
    <dgm:pt modelId="{DB20BFA9-ED50-41E6-8069-0DC6AC91117D}" type="pres">
      <dgm:prSet presAssocID="{189CE300-6394-4D29-8EE7-1A16AB03F567}" presName="dummyConnPt" presStyleCnt="0"/>
      <dgm:spPr/>
    </dgm:pt>
    <dgm:pt modelId="{E7D10C12-FF1B-4F5F-8B5D-37CFD357681C}" type="pres">
      <dgm:prSet presAssocID="{189CE300-6394-4D29-8EE7-1A16AB03F567}" presName="node" presStyleLbl="node1" presStyleIdx="6" presStyleCnt="8">
        <dgm:presLayoutVars>
          <dgm:bulletEnabled val="1"/>
        </dgm:presLayoutVars>
      </dgm:prSet>
      <dgm:spPr/>
    </dgm:pt>
    <dgm:pt modelId="{563F3511-4D6F-4FC4-ABEA-431FCFF3C9D1}" type="pres">
      <dgm:prSet presAssocID="{4EB9B372-0E25-41F0-9843-187CD7CAAA3E}" presName="sibTrans" presStyleLbl="bgSibTrans2D1" presStyleIdx="6" presStyleCnt="7"/>
      <dgm:spPr/>
    </dgm:pt>
    <dgm:pt modelId="{9711CBEA-8A3C-485B-B482-F88D777E4853}" type="pres">
      <dgm:prSet presAssocID="{824ADAB1-E588-4A96-AAD8-DDD5BDA13BE2}" presName="compNode" presStyleCnt="0"/>
      <dgm:spPr/>
    </dgm:pt>
    <dgm:pt modelId="{DBF1BFD4-6C9C-441D-9457-5286679F707D}" type="pres">
      <dgm:prSet presAssocID="{824ADAB1-E588-4A96-AAD8-DDD5BDA13BE2}" presName="dummyConnPt" presStyleCnt="0"/>
      <dgm:spPr/>
    </dgm:pt>
    <dgm:pt modelId="{DB4A6275-4503-40D7-995E-D035838608EF}" type="pres">
      <dgm:prSet presAssocID="{824ADAB1-E588-4A96-AAD8-DDD5BDA13BE2}" presName="node" presStyleLbl="node1" presStyleIdx="7" presStyleCnt="8">
        <dgm:presLayoutVars>
          <dgm:bulletEnabled val="1"/>
        </dgm:presLayoutVars>
      </dgm:prSet>
      <dgm:spPr/>
    </dgm:pt>
  </dgm:ptLst>
  <dgm:cxnLst>
    <dgm:cxn modelId="{19909F1B-8319-462D-AA35-3F2CBE2F995A}" type="presOf" srcId="{CD0838CF-7885-41C5-9B34-39E6D2A0B4EC}" destId="{A0752C8B-334B-402C-BDE0-F4CB310FE5AF}" srcOrd="0" destOrd="0" presId="urn:microsoft.com/office/officeart/2005/8/layout/bProcess4"/>
    <dgm:cxn modelId="{3F939B22-2BE4-4D0E-8768-A4F6ED536166}" srcId="{E59C5FB3-CAB7-47F2-BE8F-D1B59A16BFFF}" destId="{43CDB715-4C53-454E-85EB-1B77BC6EEB7D}" srcOrd="0" destOrd="0" parTransId="{A37A23E8-F817-45F5-B0B2-1CC49F7EADC7}" sibTransId="{68827122-2988-4584-9F2C-5224D7375E5E}"/>
    <dgm:cxn modelId="{B0C3FB27-BEAB-408F-AAC7-487D5FD4E8AF}" type="presOf" srcId="{189CE300-6394-4D29-8EE7-1A16AB03F567}" destId="{E7D10C12-FF1B-4F5F-8B5D-37CFD357681C}" srcOrd="0" destOrd="0" presId="urn:microsoft.com/office/officeart/2005/8/layout/bProcess4"/>
    <dgm:cxn modelId="{12604B2D-C67E-41B4-AF47-FDD66F9B2B27}" type="presOf" srcId="{68827122-2988-4584-9F2C-5224D7375E5E}" destId="{0E4996AD-7D7C-406A-B0F7-26784FA75887}" srcOrd="0" destOrd="0" presId="urn:microsoft.com/office/officeart/2005/8/layout/bProcess4"/>
    <dgm:cxn modelId="{8BBDF55B-3B3B-466A-9321-190C61095621}" type="presOf" srcId="{09653B1F-D1EE-458C-A79A-FA58211DFA8C}" destId="{4ABA327E-6ADB-422D-8507-D955344CFFA2}" srcOrd="0" destOrd="0" presId="urn:microsoft.com/office/officeart/2005/8/layout/bProcess4"/>
    <dgm:cxn modelId="{0E776262-A7C6-45CB-9018-353E68153063}" type="presOf" srcId="{F5CB71B2-C9C5-4C65-A2F7-F636140FC09D}" destId="{7A7C04EA-88D2-43F4-97DC-AD7DBCEB48F6}" srcOrd="0" destOrd="0" presId="urn:microsoft.com/office/officeart/2005/8/layout/bProcess4"/>
    <dgm:cxn modelId="{060BF946-81DE-4770-B64A-B2B554B8AAC4}" type="presOf" srcId="{824ADAB1-E588-4A96-AAD8-DDD5BDA13BE2}" destId="{DB4A6275-4503-40D7-995E-D035838608EF}" srcOrd="0" destOrd="0" presId="urn:microsoft.com/office/officeart/2005/8/layout/bProcess4"/>
    <dgm:cxn modelId="{FBA3E149-7F32-484B-9795-77DC94D5E6C7}" type="presOf" srcId="{8532C594-CC4E-46C2-9F58-CF61B26EA6B5}" destId="{028BB49A-C261-4478-98FD-D1C65FD64D05}" srcOrd="0" destOrd="0" presId="urn:microsoft.com/office/officeart/2005/8/layout/bProcess4"/>
    <dgm:cxn modelId="{13EE7355-F078-4F09-9645-14701EC4DCD0}" srcId="{E59C5FB3-CAB7-47F2-BE8F-D1B59A16BFFF}" destId="{58F6CA0A-780E-46CC-AA6C-B0CC038A131F}" srcOrd="2" destOrd="0" parTransId="{BF456685-52F7-4C95-BEE2-E396478EEDDD}" sibTransId="{E56A6552-B4B9-4DC1-BC38-CD0473CEB941}"/>
    <dgm:cxn modelId="{5C66FF75-2887-4236-91B3-B7330809F658}" srcId="{E59C5FB3-CAB7-47F2-BE8F-D1B59A16BFFF}" destId="{CCD5C046-E9EC-49C6-B87B-6E1EA0D06DD7}" srcOrd="1" destOrd="0" parTransId="{2CC8B031-4876-4C5D-BC8A-B4A2C1D790ED}" sibTransId="{CD0838CF-7885-41C5-9B34-39E6D2A0B4EC}"/>
    <dgm:cxn modelId="{2A9FAD59-76BE-4EFA-8B05-D7724CB5941C}" srcId="{E59C5FB3-CAB7-47F2-BE8F-D1B59A16BFFF}" destId="{8532C594-CC4E-46C2-9F58-CF61B26EA6B5}" srcOrd="5" destOrd="0" parTransId="{B4E57643-EE82-4372-919F-19BDF4B296C9}" sibTransId="{F5CB71B2-C9C5-4C65-A2F7-F636140FC09D}"/>
    <dgm:cxn modelId="{C2A7E582-A437-4A4E-BBF3-AE5C0B42C218}" type="presOf" srcId="{E59C5FB3-CAB7-47F2-BE8F-D1B59A16BFFF}" destId="{AB7AB0C4-AB2F-4AF4-B1D0-26E518618370}" srcOrd="0" destOrd="0" presId="urn:microsoft.com/office/officeart/2005/8/layout/bProcess4"/>
    <dgm:cxn modelId="{E4965C87-2844-4169-90BE-F3E10B7204BD}" type="presOf" srcId="{CCD5C046-E9EC-49C6-B87B-6E1EA0D06DD7}" destId="{0283B4C7-4B64-4F66-99A7-5DCCBA4DCA8A}" srcOrd="0" destOrd="0" presId="urn:microsoft.com/office/officeart/2005/8/layout/bProcess4"/>
    <dgm:cxn modelId="{6B1A468A-EAA1-4D71-8704-375C4D651427}" type="presOf" srcId="{43CDB715-4C53-454E-85EB-1B77BC6EEB7D}" destId="{B25D20B1-4604-45FD-A8A9-412EA8599453}" srcOrd="0" destOrd="0" presId="urn:microsoft.com/office/officeart/2005/8/layout/bProcess4"/>
    <dgm:cxn modelId="{9C188F8A-5012-4249-899F-2007BE58274C}" type="presOf" srcId="{F03D209E-1921-43F6-A2A8-A9B72C31D6E5}" destId="{5BBDF57C-70C2-4001-A213-80A4A9936D04}" srcOrd="0" destOrd="0" presId="urn:microsoft.com/office/officeart/2005/8/layout/bProcess4"/>
    <dgm:cxn modelId="{7C277592-F4D4-4095-B5D9-7183157EBDB4}" srcId="{E59C5FB3-CAB7-47F2-BE8F-D1B59A16BFFF}" destId="{F03D209E-1921-43F6-A2A8-A9B72C31D6E5}" srcOrd="3" destOrd="0" parTransId="{DB0B9A21-9A9B-4B34-9EDC-FB1849C6AB60}" sibTransId="{09653B1F-D1EE-458C-A79A-FA58211DFA8C}"/>
    <dgm:cxn modelId="{C0C9F293-C8E2-4FDB-B1D0-BAA594029A4A}" type="presOf" srcId="{4EB9B372-0E25-41F0-9843-187CD7CAAA3E}" destId="{563F3511-4D6F-4FC4-ABEA-431FCFF3C9D1}" srcOrd="0" destOrd="0" presId="urn:microsoft.com/office/officeart/2005/8/layout/bProcess4"/>
    <dgm:cxn modelId="{0BBECB9A-50C7-4DD1-970E-2763EB0D392C}" type="presOf" srcId="{04DA80DE-6FB6-4635-AD79-29FE3FF2C03C}" destId="{FFFDFC77-3280-4002-BD89-FA07073DC852}" srcOrd="0" destOrd="0" presId="urn:microsoft.com/office/officeart/2005/8/layout/bProcess4"/>
    <dgm:cxn modelId="{4E6AC7A4-71A9-4729-B6BA-D75E95CCB955}" type="presOf" srcId="{58F6CA0A-780E-46CC-AA6C-B0CC038A131F}" destId="{7349B717-3EEB-4E83-8218-CA077D2CEEC6}" srcOrd="0" destOrd="0" presId="urn:microsoft.com/office/officeart/2005/8/layout/bProcess4"/>
    <dgm:cxn modelId="{55070DB5-E78D-4972-B19C-7C7390546BD9}" srcId="{E59C5FB3-CAB7-47F2-BE8F-D1B59A16BFFF}" destId="{824ADAB1-E588-4A96-AAD8-DDD5BDA13BE2}" srcOrd="7" destOrd="0" parTransId="{429C0EF1-AD89-4656-AD79-D1575C74EDA1}" sibTransId="{9FD23361-C146-4372-847E-DF7E94A605F5}"/>
    <dgm:cxn modelId="{EED483BE-79D9-4695-9815-1907CA8005B1}" type="presOf" srcId="{E75095B7-DFFB-4925-B2A3-B148D8CAD14A}" destId="{BE1109B3-AB47-4CFD-A5B1-07DAD3DCB1D7}" srcOrd="0" destOrd="0" presId="urn:microsoft.com/office/officeart/2005/8/layout/bProcess4"/>
    <dgm:cxn modelId="{715C23E0-5EA4-41B9-A468-35729D5FE78F}" srcId="{E59C5FB3-CAB7-47F2-BE8F-D1B59A16BFFF}" destId="{189CE300-6394-4D29-8EE7-1A16AB03F567}" srcOrd="6" destOrd="0" parTransId="{960CDA7C-3649-441B-BADE-26220E95A529}" sibTransId="{4EB9B372-0E25-41F0-9843-187CD7CAAA3E}"/>
    <dgm:cxn modelId="{78A34BF1-99D8-46B2-9BB9-7002EE67E55E}" srcId="{E59C5FB3-CAB7-47F2-BE8F-D1B59A16BFFF}" destId="{04DA80DE-6FB6-4635-AD79-29FE3FF2C03C}" srcOrd="4" destOrd="0" parTransId="{189165DF-75C3-44A9-859A-016E82008E85}" sibTransId="{E75095B7-DFFB-4925-B2A3-B148D8CAD14A}"/>
    <dgm:cxn modelId="{BD9CFEFB-1C2A-4E40-9BF9-8669E7B159ED}" type="presOf" srcId="{E56A6552-B4B9-4DC1-BC38-CD0473CEB941}" destId="{3E9DDEA0-0067-4643-B1F2-979AB7AEFE95}" srcOrd="0" destOrd="0" presId="urn:microsoft.com/office/officeart/2005/8/layout/bProcess4"/>
    <dgm:cxn modelId="{107DED44-9617-4177-991F-B2ED1AB9C22D}" type="presParOf" srcId="{AB7AB0C4-AB2F-4AF4-B1D0-26E518618370}" destId="{926AF924-85BA-43FF-BF9A-0C110AA47955}" srcOrd="0" destOrd="0" presId="urn:microsoft.com/office/officeart/2005/8/layout/bProcess4"/>
    <dgm:cxn modelId="{07E114B3-BC8F-47D4-A7DF-E0424D160340}" type="presParOf" srcId="{926AF924-85BA-43FF-BF9A-0C110AA47955}" destId="{A509F116-34A1-475C-BCC7-6A576C7A090A}" srcOrd="0" destOrd="0" presId="urn:microsoft.com/office/officeart/2005/8/layout/bProcess4"/>
    <dgm:cxn modelId="{DFA108D7-9AC4-4082-A959-EA30493C6DAC}" type="presParOf" srcId="{926AF924-85BA-43FF-BF9A-0C110AA47955}" destId="{B25D20B1-4604-45FD-A8A9-412EA8599453}" srcOrd="1" destOrd="0" presId="urn:microsoft.com/office/officeart/2005/8/layout/bProcess4"/>
    <dgm:cxn modelId="{868F574F-6D28-49ED-BEE6-4EF033778EF0}" type="presParOf" srcId="{AB7AB0C4-AB2F-4AF4-B1D0-26E518618370}" destId="{0E4996AD-7D7C-406A-B0F7-26784FA75887}" srcOrd="1" destOrd="0" presId="urn:microsoft.com/office/officeart/2005/8/layout/bProcess4"/>
    <dgm:cxn modelId="{E06D6405-B404-4DCE-9835-7277190A1A89}" type="presParOf" srcId="{AB7AB0C4-AB2F-4AF4-B1D0-26E518618370}" destId="{30EA674D-FC21-4D27-BEBD-249EA5DD1906}" srcOrd="2" destOrd="0" presId="urn:microsoft.com/office/officeart/2005/8/layout/bProcess4"/>
    <dgm:cxn modelId="{306FC153-DF48-4097-AB07-73AD28E30843}" type="presParOf" srcId="{30EA674D-FC21-4D27-BEBD-249EA5DD1906}" destId="{4B58B2D6-601C-4D82-ADD8-73B78C966A43}" srcOrd="0" destOrd="0" presId="urn:microsoft.com/office/officeart/2005/8/layout/bProcess4"/>
    <dgm:cxn modelId="{DACBBD09-E882-4E06-89EB-46B13BF734B5}" type="presParOf" srcId="{30EA674D-FC21-4D27-BEBD-249EA5DD1906}" destId="{0283B4C7-4B64-4F66-99A7-5DCCBA4DCA8A}" srcOrd="1" destOrd="0" presId="urn:microsoft.com/office/officeart/2005/8/layout/bProcess4"/>
    <dgm:cxn modelId="{980D92F2-3A5B-4000-A691-B4F6D3BF284D}" type="presParOf" srcId="{AB7AB0C4-AB2F-4AF4-B1D0-26E518618370}" destId="{A0752C8B-334B-402C-BDE0-F4CB310FE5AF}" srcOrd="3" destOrd="0" presId="urn:microsoft.com/office/officeart/2005/8/layout/bProcess4"/>
    <dgm:cxn modelId="{5761F624-B40C-4008-AA49-2D68B7282E26}" type="presParOf" srcId="{AB7AB0C4-AB2F-4AF4-B1D0-26E518618370}" destId="{DAF9166F-D803-4A9D-9BE6-F4CF06793C12}" srcOrd="4" destOrd="0" presId="urn:microsoft.com/office/officeart/2005/8/layout/bProcess4"/>
    <dgm:cxn modelId="{4058A7D0-3179-49D8-A366-C1FBEF12E810}" type="presParOf" srcId="{DAF9166F-D803-4A9D-9BE6-F4CF06793C12}" destId="{8E87F4AA-F59F-41FD-89FC-73966EF3DF05}" srcOrd="0" destOrd="0" presId="urn:microsoft.com/office/officeart/2005/8/layout/bProcess4"/>
    <dgm:cxn modelId="{F1B46816-25AA-499D-A1AE-B0F6432D2E1D}" type="presParOf" srcId="{DAF9166F-D803-4A9D-9BE6-F4CF06793C12}" destId="{7349B717-3EEB-4E83-8218-CA077D2CEEC6}" srcOrd="1" destOrd="0" presId="urn:microsoft.com/office/officeart/2005/8/layout/bProcess4"/>
    <dgm:cxn modelId="{8AE2BD9E-1FC9-4902-ADE4-3A7D3FB4A68E}" type="presParOf" srcId="{AB7AB0C4-AB2F-4AF4-B1D0-26E518618370}" destId="{3E9DDEA0-0067-4643-B1F2-979AB7AEFE95}" srcOrd="5" destOrd="0" presId="urn:microsoft.com/office/officeart/2005/8/layout/bProcess4"/>
    <dgm:cxn modelId="{C68B8C4F-7771-4659-B4B7-64D778C450FC}" type="presParOf" srcId="{AB7AB0C4-AB2F-4AF4-B1D0-26E518618370}" destId="{6DAFB637-11AF-4E42-A908-1C8E8BFA46A4}" srcOrd="6" destOrd="0" presId="urn:microsoft.com/office/officeart/2005/8/layout/bProcess4"/>
    <dgm:cxn modelId="{64B35B77-9B50-4186-BE90-9889218ADD6F}" type="presParOf" srcId="{6DAFB637-11AF-4E42-A908-1C8E8BFA46A4}" destId="{762F2DB4-DCEC-4275-B26A-D5E2575B57DE}" srcOrd="0" destOrd="0" presId="urn:microsoft.com/office/officeart/2005/8/layout/bProcess4"/>
    <dgm:cxn modelId="{1B74EB0E-001E-42CC-ADD3-B7FB21232F26}" type="presParOf" srcId="{6DAFB637-11AF-4E42-A908-1C8E8BFA46A4}" destId="{5BBDF57C-70C2-4001-A213-80A4A9936D04}" srcOrd="1" destOrd="0" presId="urn:microsoft.com/office/officeart/2005/8/layout/bProcess4"/>
    <dgm:cxn modelId="{9200EB75-A11F-4C88-83FA-88C5B1B48E86}" type="presParOf" srcId="{AB7AB0C4-AB2F-4AF4-B1D0-26E518618370}" destId="{4ABA327E-6ADB-422D-8507-D955344CFFA2}" srcOrd="7" destOrd="0" presId="urn:microsoft.com/office/officeart/2005/8/layout/bProcess4"/>
    <dgm:cxn modelId="{3D828AF3-0F82-4EA8-A29E-E0B255356973}" type="presParOf" srcId="{AB7AB0C4-AB2F-4AF4-B1D0-26E518618370}" destId="{DCB3DDB4-41F9-4395-BAB7-08464D8BE248}" srcOrd="8" destOrd="0" presId="urn:microsoft.com/office/officeart/2005/8/layout/bProcess4"/>
    <dgm:cxn modelId="{6004CBDE-EC29-41E7-B429-A8916DB9B56E}" type="presParOf" srcId="{DCB3DDB4-41F9-4395-BAB7-08464D8BE248}" destId="{9C1F4A53-2D45-4BF6-A2AB-DB45F4CEAF28}" srcOrd="0" destOrd="0" presId="urn:microsoft.com/office/officeart/2005/8/layout/bProcess4"/>
    <dgm:cxn modelId="{98675467-84AF-4732-B980-2235C80BA9C2}" type="presParOf" srcId="{DCB3DDB4-41F9-4395-BAB7-08464D8BE248}" destId="{FFFDFC77-3280-4002-BD89-FA07073DC852}" srcOrd="1" destOrd="0" presId="urn:microsoft.com/office/officeart/2005/8/layout/bProcess4"/>
    <dgm:cxn modelId="{22ABFBA2-82A1-4DFF-B1CF-3D436EB23772}" type="presParOf" srcId="{AB7AB0C4-AB2F-4AF4-B1D0-26E518618370}" destId="{BE1109B3-AB47-4CFD-A5B1-07DAD3DCB1D7}" srcOrd="9" destOrd="0" presId="urn:microsoft.com/office/officeart/2005/8/layout/bProcess4"/>
    <dgm:cxn modelId="{92AAC991-3647-4814-B965-2E6EBBDCDC43}" type="presParOf" srcId="{AB7AB0C4-AB2F-4AF4-B1D0-26E518618370}" destId="{C7140B72-B146-41EB-92C0-C9E8070C0AE7}" srcOrd="10" destOrd="0" presId="urn:microsoft.com/office/officeart/2005/8/layout/bProcess4"/>
    <dgm:cxn modelId="{DB640668-DDDD-4DB3-B77C-AA3F5E96A163}" type="presParOf" srcId="{C7140B72-B146-41EB-92C0-C9E8070C0AE7}" destId="{A888B6C9-181E-4670-B8B8-7A1093F4744E}" srcOrd="0" destOrd="0" presId="urn:microsoft.com/office/officeart/2005/8/layout/bProcess4"/>
    <dgm:cxn modelId="{EFECC9B1-C0C4-4E6A-AD57-B78F8F54610F}" type="presParOf" srcId="{C7140B72-B146-41EB-92C0-C9E8070C0AE7}" destId="{028BB49A-C261-4478-98FD-D1C65FD64D05}" srcOrd="1" destOrd="0" presId="urn:microsoft.com/office/officeart/2005/8/layout/bProcess4"/>
    <dgm:cxn modelId="{5522AB19-BF12-4FF8-8E45-FEC140C7E3C0}" type="presParOf" srcId="{AB7AB0C4-AB2F-4AF4-B1D0-26E518618370}" destId="{7A7C04EA-88D2-43F4-97DC-AD7DBCEB48F6}" srcOrd="11" destOrd="0" presId="urn:microsoft.com/office/officeart/2005/8/layout/bProcess4"/>
    <dgm:cxn modelId="{052E6F94-C730-4D11-8748-87D7AACA3C98}" type="presParOf" srcId="{AB7AB0C4-AB2F-4AF4-B1D0-26E518618370}" destId="{459214C4-FBA7-4163-8239-E9DF93A278CB}" srcOrd="12" destOrd="0" presId="urn:microsoft.com/office/officeart/2005/8/layout/bProcess4"/>
    <dgm:cxn modelId="{388556CC-6E0D-42FE-BF10-0ACFECB3C58A}" type="presParOf" srcId="{459214C4-FBA7-4163-8239-E9DF93A278CB}" destId="{DB20BFA9-ED50-41E6-8069-0DC6AC91117D}" srcOrd="0" destOrd="0" presId="urn:microsoft.com/office/officeart/2005/8/layout/bProcess4"/>
    <dgm:cxn modelId="{7474253F-8DE6-4732-B5E0-8038BD83792D}" type="presParOf" srcId="{459214C4-FBA7-4163-8239-E9DF93A278CB}" destId="{E7D10C12-FF1B-4F5F-8B5D-37CFD357681C}" srcOrd="1" destOrd="0" presId="urn:microsoft.com/office/officeart/2005/8/layout/bProcess4"/>
    <dgm:cxn modelId="{ECC6850F-261F-4332-A8EF-AB02420625A0}" type="presParOf" srcId="{AB7AB0C4-AB2F-4AF4-B1D0-26E518618370}" destId="{563F3511-4D6F-4FC4-ABEA-431FCFF3C9D1}" srcOrd="13" destOrd="0" presId="urn:microsoft.com/office/officeart/2005/8/layout/bProcess4"/>
    <dgm:cxn modelId="{766D3752-6378-4F4B-9DAF-229BF4BC5C5F}" type="presParOf" srcId="{AB7AB0C4-AB2F-4AF4-B1D0-26E518618370}" destId="{9711CBEA-8A3C-485B-B482-F88D777E4853}" srcOrd="14" destOrd="0" presId="urn:microsoft.com/office/officeart/2005/8/layout/bProcess4"/>
    <dgm:cxn modelId="{4D85FB4F-03AE-4B7B-A89E-A250197A59F2}" type="presParOf" srcId="{9711CBEA-8A3C-485B-B482-F88D777E4853}" destId="{DBF1BFD4-6C9C-441D-9457-5286679F707D}" srcOrd="0" destOrd="0" presId="urn:microsoft.com/office/officeart/2005/8/layout/bProcess4"/>
    <dgm:cxn modelId="{76F9AE7A-9BFC-44EC-8B5F-6ACFAB5B82D2}" type="presParOf" srcId="{9711CBEA-8A3C-485B-B482-F88D777E4853}" destId="{DB4A6275-4503-40D7-995E-D035838608E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695C2-DD17-6F4F-8F87-50DCEF466906}">
      <dsp:nvSpPr>
        <dsp:cNvPr id="0" name=""/>
        <dsp:cNvSpPr/>
      </dsp:nvSpPr>
      <dsp:spPr>
        <a:xfrm>
          <a:off x="-3971124" y="-609663"/>
          <a:ext cx="4732485" cy="4732485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AC53D-C568-E141-B1D3-E47D72F541AE}">
      <dsp:nvSpPr>
        <dsp:cNvPr id="0" name=""/>
        <dsp:cNvSpPr/>
      </dsp:nvSpPr>
      <dsp:spPr>
        <a:xfrm>
          <a:off x="246862" y="159708"/>
          <a:ext cx="4581417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Digitalization</a:t>
          </a:r>
        </a:p>
      </dsp:txBody>
      <dsp:txXfrm>
        <a:off x="246862" y="159708"/>
        <a:ext cx="4581417" cy="319275"/>
      </dsp:txXfrm>
    </dsp:sp>
    <dsp:sp modelId="{726A96DA-F1E0-694E-8B8F-4B55E2874A87}">
      <dsp:nvSpPr>
        <dsp:cNvPr id="0" name=""/>
        <dsp:cNvSpPr/>
      </dsp:nvSpPr>
      <dsp:spPr>
        <a:xfrm>
          <a:off x="47314" y="119798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05DC9-185E-DF4F-97AA-32EBB0B0ED0A}">
      <dsp:nvSpPr>
        <dsp:cNvPr id="0" name=""/>
        <dsp:cNvSpPr/>
      </dsp:nvSpPr>
      <dsp:spPr>
        <a:xfrm>
          <a:off x="535995" y="638903"/>
          <a:ext cx="4292284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ICT architectures and Data Spaces</a:t>
          </a:r>
        </a:p>
      </dsp:txBody>
      <dsp:txXfrm>
        <a:off x="535995" y="638903"/>
        <a:ext cx="4292284" cy="319275"/>
      </dsp:txXfrm>
    </dsp:sp>
    <dsp:sp modelId="{D92D71A4-E385-A64F-A9C6-7E13F06C3F6C}">
      <dsp:nvSpPr>
        <dsp:cNvPr id="0" name=""/>
        <dsp:cNvSpPr/>
      </dsp:nvSpPr>
      <dsp:spPr>
        <a:xfrm>
          <a:off x="336447" y="598993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AB25D-8026-D44B-B6AA-EB9DCAB2C4CD}">
      <dsp:nvSpPr>
        <dsp:cNvPr id="0" name=""/>
        <dsp:cNvSpPr/>
      </dsp:nvSpPr>
      <dsp:spPr>
        <a:xfrm>
          <a:off x="694438" y="1117746"/>
          <a:ext cx="4133840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Servitization</a:t>
          </a:r>
        </a:p>
      </dsp:txBody>
      <dsp:txXfrm>
        <a:off x="694438" y="1117746"/>
        <a:ext cx="4133840" cy="319275"/>
      </dsp:txXfrm>
    </dsp:sp>
    <dsp:sp modelId="{658FFD9F-2363-8448-B479-149A6A4AF7B1}">
      <dsp:nvSpPr>
        <dsp:cNvPr id="0" name=""/>
        <dsp:cNvSpPr/>
      </dsp:nvSpPr>
      <dsp:spPr>
        <a:xfrm>
          <a:off x="494891" y="1077837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A4CF7-2E05-A54B-B6D4-1F0FC9D26A47}">
      <dsp:nvSpPr>
        <dsp:cNvPr id="0" name=""/>
        <dsp:cNvSpPr/>
      </dsp:nvSpPr>
      <dsp:spPr>
        <a:xfrm>
          <a:off x="745028" y="1596941"/>
          <a:ext cx="4083251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Energy Efficiency</a:t>
          </a:r>
        </a:p>
      </dsp:txBody>
      <dsp:txXfrm>
        <a:off x="745028" y="1596941"/>
        <a:ext cx="4083251" cy="319275"/>
      </dsp:txXfrm>
    </dsp:sp>
    <dsp:sp modelId="{4198168F-DB95-9B48-93E8-B514D39FA760}">
      <dsp:nvSpPr>
        <dsp:cNvPr id="0" name=""/>
        <dsp:cNvSpPr/>
      </dsp:nvSpPr>
      <dsp:spPr>
        <a:xfrm>
          <a:off x="545480" y="1557032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2ED59-20F8-8A40-9323-1CF7EA84966E}">
      <dsp:nvSpPr>
        <dsp:cNvPr id="0" name=""/>
        <dsp:cNvSpPr/>
      </dsp:nvSpPr>
      <dsp:spPr>
        <a:xfrm>
          <a:off x="694438" y="2076136"/>
          <a:ext cx="4133840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Circular Economy</a:t>
          </a:r>
        </a:p>
      </dsp:txBody>
      <dsp:txXfrm>
        <a:off x="694438" y="2076136"/>
        <a:ext cx="4133840" cy="319275"/>
      </dsp:txXfrm>
    </dsp:sp>
    <dsp:sp modelId="{6DE2005F-7C8C-9549-9B48-B65E7D5BB7A5}">
      <dsp:nvSpPr>
        <dsp:cNvPr id="0" name=""/>
        <dsp:cNvSpPr/>
      </dsp:nvSpPr>
      <dsp:spPr>
        <a:xfrm>
          <a:off x="494891" y="2036226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57B3B-37FE-2243-991B-10F510856E80}">
      <dsp:nvSpPr>
        <dsp:cNvPr id="0" name=""/>
        <dsp:cNvSpPr/>
      </dsp:nvSpPr>
      <dsp:spPr>
        <a:xfrm>
          <a:off x="535995" y="2554980"/>
          <a:ext cx="4292284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Suppliers' selection basing on sustainability parameters</a:t>
          </a:r>
        </a:p>
      </dsp:txBody>
      <dsp:txXfrm>
        <a:off x="535995" y="2554980"/>
        <a:ext cx="4292284" cy="319275"/>
      </dsp:txXfrm>
    </dsp:sp>
    <dsp:sp modelId="{2E614E29-91AE-104A-9D59-BE2C5326E8D3}">
      <dsp:nvSpPr>
        <dsp:cNvPr id="0" name=""/>
        <dsp:cNvSpPr/>
      </dsp:nvSpPr>
      <dsp:spPr>
        <a:xfrm>
          <a:off x="336447" y="2515070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92119-6210-0E42-8FF7-99A0D03221B9}">
      <dsp:nvSpPr>
        <dsp:cNvPr id="0" name=""/>
        <dsp:cNvSpPr/>
      </dsp:nvSpPr>
      <dsp:spPr>
        <a:xfrm>
          <a:off x="246862" y="3034174"/>
          <a:ext cx="4581417" cy="319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4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Sustainability measurement and processes decarbonization</a:t>
          </a:r>
        </a:p>
      </dsp:txBody>
      <dsp:txXfrm>
        <a:off x="246862" y="3034174"/>
        <a:ext cx="4581417" cy="319275"/>
      </dsp:txXfrm>
    </dsp:sp>
    <dsp:sp modelId="{D9610002-D42D-D64C-B5D9-412062CEF0B6}">
      <dsp:nvSpPr>
        <dsp:cNvPr id="0" name=""/>
        <dsp:cNvSpPr/>
      </dsp:nvSpPr>
      <dsp:spPr>
        <a:xfrm>
          <a:off x="47314" y="2994265"/>
          <a:ext cx="399094" cy="399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96AD-7D7C-406A-B0F7-26784FA75887}">
      <dsp:nvSpPr>
        <dsp:cNvPr id="0" name=""/>
        <dsp:cNvSpPr/>
      </dsp:nvSpPr>
      <dsp:spPr>
        <a:xfrm rot="5400000">
          <a:off x="172546" y="723154"/>
          <a:ext cx="1125130" cy="136037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D20B1-4604-45FD-A8A9-412EA8599453}">
      <dsp:nvSpPr>
        <dsp:cNvPr id="0" name=""/>
        <dsp:cNvSpPr/>
      </dsp:nvSpPr>
      <dsp:spPr>
        <a:xfrm>
          <a:off x="428547" y="919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Identification of Indicators (based on Green Deal Performance Assessment methodology and Green Deal Ontology) </a:t>
          </a:r>
        </a:p>
      </dsp:txBody>
      <dsp:txXfrm>
        <a:off x="455110" y="27482"/>
        <a:ext cx="1458403" cy="853791"/>
      </dsp:txXfrm>
    </dsp:sp>
    <dsp:sp modelId="{A0752C8B-334B-402C-BDE0-F4CB310FE5AF}">
      <dsp:nvSpPr>
        <dsp:cNvPr id="0" name=""/>
        <dsp:cNvSpPr/>
      </dsp:nvSpPr>
      <dsp:spPr>
        <a:xfrm rot="5400000">
          <a:off x="172546" y="1856801"/>
          <a:ext cx="1125130" cy="136037"/>
        </a:xfrm>
        <a:prstGeom prst="rect">
          <a:avLst/>
        </a:prstGeom>
        <a:solidFill>
          <a:schemeClr val="accent6">
            <a:shade val="90000"/>
            <a:hueOff val="52546"/>
            <a:satOff val="-3478"/>
            <a:lumOff val="47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B4C7-4B64-4F66-99A7-5DCCBA4DCA8A}">
      <dsp:nvSpPr>
        <dsp:cNvPr id="0" name=""/>
        <dsp:cNvSpPr/>
      </dsp:nvSpPr>
      <dsp:spPr>
        <a:xfrm>
          <a:off x="428547" y="1134566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5053"/>
            <a:satOff val="-3022"/>
            <a:lumOff val="4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Selection of relevant indicators for each pilot</a:t>
          </a:r>
        </a:p>
      </dsp:txBody>
      <dsp:txXfrm>
        <a:off x="455110" y="1161129"/>
        <a:ext cx="1458403" cy="853791"/>
      </dsp:txXfrm>
    </dsp:sp>
    <dsp:sp modelId="{3E9DDEA0-0067-4643-B1F2-979AB7AEFE95}">
      <dsp:nvSpPr>
        <dsp:cNvPr id="0" name=""/>
        <dsp:cNvSpPr/>
      </dsp:nvSpPr>
      <dsp:spPr>
        <a:xfrm>
          <a:off x="1046508" y="2409123"/>
          <a:ext cx="1387539" cy="165040"/>
        </a:xfrm>
        <a:prstGeom prst="rect">
          <a:avLst/>
        </a:prstGeom>
        <a:solidFill>
          <a:schemeClr val="accent6">
            <a:shade val="90000"/>
            <a:hueOff val="105092"/>
            <a:satOff val="-6956"/>
            <a:lumOff val="94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9B717-3EEB-4E83-8218-CA077D2CEEC6}">
      <dsp:nvSpPr>
        <dsp:cNvPr id="0" name=""/>
        <dsp:cNvSpPr/>
      </dsp:nvSpPr>
      <dsp:spPr>
        <a:xfrm>
          <a:off x="428547" y="2268213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90107"/>
            <a:satOff val="-6044"/>
            <a:lumOff val="8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Grouping indicators (environmental, enterprise, process system, process segment, equipment)</a:t>
          </a:r>
        </a:p>
      </dsp:txBody>
      <dsp:txXfrm>
        <a:off x="455110" y="2294776"/>
        <a:ext cx="1458403" cy="853791"/>
      </dsp:txXfrm>
    </dsp:sp>
    <dsp:sp modelId="{4ABA327E-6ADB-422D-8507-D955344CFFA2}">
      <dsp:nvSpPr>
        <dsp:cNvPr id="0" name=""/>
        <dsp:cNvSpPr/>
      </dsp:nvSpPr>
      <dsp:spPr>
        <a:xfrm rot="16200000">
          <a:off x="2182880" y="1856801"/>
          <a:ext cx="1125130" cy="136037"/>
        </a:xfrm>
        <a:prstGeom prst="rect">
          <a:avLst/>
        </a:prstGeom>
        <a:solidFill>
          <a:schemeClr val="accent6">
            <a:shade val="90000"/>
            <a:hueOff val="157638"/>
            <a:satOff val="-10434"/>
            <a:lumOff val="141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DF57C-70C2-4001-A213-80A4A9936D04}">
      <dsp:nvSpPr>
        <dsp:cNvPr id="0" name=""/>
        <dsp:cNvSpPr/>
      </dsp:nvSpPr>
      <dsp:spPr>
        <a:xfrm>
          <a:off x="2438881" y="2268213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35160"/>
            <a:satOff val="-9066"/>
            <a:lumOff val="13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Gathering information for each relevant indicator (target values, current values)</a:t>
          </a:r>
        </a:p>
      </dsp:txBody>
      <dsp:txXfrm>
        <a:off x="2465444" y="2294776"/>
        <a:ext cx="1458403" cy="853791"/>
      </dsp:txXfrm>
    </dsp:sp>
    <dsp:sp modelId="{BE1109B3-AB47-4CFD-A5B1-07DAD3DCB1D7}">
      <dsp:nvSpPr>
        <dsp:cNvPr id="0" name=""/>
        <dsp:cNvSpPr/>
      </dsp:nvSpPr>
      <dsp:spPr>
        <a:xfrm rot="16200000">
          <a:off x="2182880" y="723154"/>
          <a:ext cx="1125130" cy="136037"/>
        </a:xfrm>
        <a:prstGeom prst="rect">
          <a:avLst/>
        </a:prstGeom>
        <a:solidFill>
          <a:schemeClr val="accent6">
            <a:shade val="90000"/>
            <a:hueOff val="210183"/>
            <a:satOff val="-13911"/>
            <a:lumOff val="188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DFC77-3280-4002-BD89-FA07073DC852}">
      <dsp:nvSpPr>
        <dsp:cNvPr id="0" name=""/>
        <dsp:cNvSpPr/>
      </dsp:nvSpPr>
      <dsp:spPr>
        <a:xfrm>
          <a:off x="2438881" y="1134566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80213"/>
            <a:satOff val="-12088"/>
            <a:lumOff val="17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Normalization (Distance to Target)</a:t>
          </a:r>
        </a:p>
      </dsp:txBody>
      <dsp:txXfrm>
        <a:off x="2465444" y="1161129"/>
        <a:ext cx="1458403" cy="853791"/>
      </dsp:txXfrm>
    </dsp:sp>
    <dsp:sp modelId="{7A7C04EA-88D2-43F4-97DC-AD7DBCEB48F6}">
      <dsp:nvSpPr>
        <dsp:cNvPr id="0" name=""/>
        <dsp:cNvSpPr/>
      </dsp:nvSpPr>
      <dsp:spPr>
        <a:xfrm>
          <a:off x="2749704" y="156330"/>
          <a:ext cx="2001817" cy="136037"/>
        </a:xfrm>
        <a:prstGeom prst="rect">
          <a:avLst/>
        </a:prstGeom>
        <a:solidFill>
          <a:schemeClr val="accent6">
            <a:shade val="90000"/>
            <a:hueOff val="262729"/>
            <a:satOff val="-17389"/>
            <a:lumOff val="235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BB49A-C261-4478-98FD-D1C65FD64D05}">
      <dsp:nvSpPr>
        <dsp:cNvPr id="0" name=""/>
        <dsp:cNvSpPr/>
      </dsp:nvSpPr>
      <dsp:spPr>
        <a:xfrm>
          <a:off x="2438881" y="919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25266"/>
            <a:satOff val="-15110"/>
            <a:lumOff val="217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Weighting Indicators (Analytic Hierarchical Process (AHP))</a:t>
          </a:r>
        </a:p>
      </dsp:txBody>
      <dsp:txXfrm>
        <a:off x="2465444" y="27482"/>
        <a:ext cx="1458403" cy="853791"/>
      </dsp:txXfrm>
    </dsp:sp>
    <dsp:sp modelId="{563F3511-4D6F-4FC4-ABEA-431FCFF3C9D1}">
      <dsp:nvSpPr>
        <dsp:cNvPr id="0" name=""/>
        <dsp:cNvSpPr/>
      </dsp:nvSpPr>
      <dsp:spPr>
        <a:xfrm rot="5400000">
          <a:off x="4193214" y="723154"/>
          <a:ext cx="1125130" cy="136037"/>
        </a:xfrm>
        <a:prstGeom prst="rect">
          <a:avLst/>
        </a:prstGeom>
        <a:solidFill>
          <a:schemeClr val="accent6">
            <a:shade val="90000"/>
            <a:hueOff val="315275"/>
            <a:satOff val="-20867"/>
            <a:lumOff val="282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0C12-FF1B-4F5F-8B5D-37CFD357681C}">
      <dsp:nvSpPr>
        <dsp:cNvPr id="0" name=""/>
        <dsp:cNvSpPr/>
      </dsp:nvSpPr>
      <dsp:spPr>
        <a:xfrm>
          <a:off x="4449216" y="919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70320"/>
            <a:satOff val="-18132"/>
            <a:lumOff val="26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Calculate sub-indices indicators based on how the indicators were previously grouped</a:t>
          </a:r>
        </a:p>
      </dsp:txBody>
      <dsp:txXfrm>
        <a:off x="4475779" y="27482"/>
        <a:ext cx="1458403" cy="853791"/>
      </dsp:txXfrm>
    </dsp:sp>
    <dsp:sp modelId="{DB4A6275-4503-40D7-995E-D035838608EF}">
      <dsp:nvSpPr>
        <dsp:cNvPr id="0" name=""/>
        <dsp:cNvSpPr/>
      </dsp:nvSpPr>
      <dsp:spPr>
        <a:xfrm>
          <a:off x="4449216" y="1134566"/>
          <a:ext cx="1511529" cy="90691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15373"/>
            <a:satOff val="-21154"/>
            <a:lumOff val="30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Combination of the sub-indices to form the Green Deal Index</a:t>
          </a:r>
        </a:p>
      </dsp:txBody>
      <dsp:txXfrm>
        <a:off x="4475779" y="1161129"/>
        <a:ext cx="1458403" cy="853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fdb49d4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fdb49d4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Since GDI is being computed within the </a:t>
            </a:r>
            <a:r>
              <a:rPr lang="en-GB" b="1" dirty="0"/>
              <a:t>CLARUS project</a:t>
            </a:r>
            <a:r>
              <a:rPr lang="en-GB" dirty="0"/>
              <a:t>, but it's not technically linked to the </a:t>
            </a:r>
            <a:r>
              <a:rPr lang="en-GB" b="1" dirty="0"/>
              <a:t>Data Space</a:t>
            </a:r>
            <a:r>
              <a:rPr lang="en-GB" dirty="0"/>
              <a:t> and </a:t>
            </a:r>
            <a:r>
              <a:rPr lang="en-GB" b="1" dirty="0"/>
              <a:t>AI Models</a:t>
            </a:r>
            <a:r>
              <a:rPr lang="en-GB" dirty="0"/>
              <a:t>, we need to propose a </a:t>
            </a:r>
            <a:r>
              <a:rPr lang="en-GB" b="1" dirty="0"/>
              <a:t>coherent architecture</a:t>
            </a:r>
            <a:r>
              <a:rPr lang="en-GB" dirty="0"/>
              <a:t> that integrates all elements logically.</a:t>
            </a:r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2412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a7387b1acf_0_4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a7387b1acf_0_4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27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DDB6A-9767-6581-0CB4-BD1C8910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E9102-37A3-B8ED-754D-DF516B5C7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31B94-E237-1095-0A5A-2FB4FB478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11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DF3E-0C50-5F7C-EC9B-44A5F311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7176B-18A0-B8A4-4014-6AE7EA90C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2FEDF-DE5C-CA72-99BE-332EA80C4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71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478F5-7418-BC19-A154-C2F82377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62D5B2-0395-3885-E101-6D260A3BC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76789-3AB4-BDFB-B8ED-CD5DAEC1A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By breaking it down into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environmental, enterprise, process, and equipment levels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we ensured a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multi-layered assessment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of sustainability performance, </a:t>
            </a:r>
            <a:r>
              <a:rPr lang="en-GB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leveraging expert input ensures the AHP reflects </a:t>
            </a:r>
            <a:r>
              <a:rPr lang="en-GB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real-world priorities and industry insights</a:t>
            </a:r>
            <a:r>
              <a:rPr lang="en-GB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 rather than just theoretical assumptions.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9341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>
          <a:extLst>
            <a:ext uri="{FF2B5EF4-FFF2-40B4-BE49-F238E27FC236}">
              <a16:creationId xmlns:a16="http://schemas.microsoft.com/office/drawing/2014/main" id="{C6B22FBF-7347-BC19-5C01-94F9FF4A7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7387b1acf_0_6826:notes">
            <a:extLst>
              <a:ext uri="{FF2B5EF4-FFF2-40B4-BE49-F238E27FC236}">
                <a16:creationId xmlns:a16="http://schemas.microsoft.com/office/drawing/2014/main" id="{9813C583-AE7B-8ABC-39C8-5016D6CA3F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7387b1acf_0_6826:notes">
            <a:extLst>
              <a:ext uri="{FF2B5EF4-FFF2-40B4-BE49-F238E27FC236}">
                <a16:creationId xmlns:a16="http://schemas.microsoft.com/office/drawing/2014/main" id="{E28EE537-8176-3090-B2D6-944D740461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624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22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a758fcdf9b_0_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a758fcdf9b_0_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7387b1acf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7387b1acf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7387b1acf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7387b1acf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fdb49d4fd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fdb49d4fd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a758fcdf9b_0_7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a758fcdf9b_0_7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396336"/>
              </a:buClr>
            </a:pPr>
            <a:r>
              <a:rPr lang="en-GB" sz="1100" dirty="0"/>
              <a:t>The growth of the world’s human population, the advent of resource shortages and environmental difficulties are forcing industrial sectors to face </a:t>
            </a:r>
            <a:r>
              <a:rPr lang="en-GB" sz="1100" b="1" dirty="0"/>
              <a:t>sustainability</a:t>
            </a:r>
            <a:r>
              <a:rPr lang="en-GB" sz="1100" dirty="0"/>
              <a:t> issues more than ever. </a:t>
            </a:r>
          </a:p>
          <a:p>
            <a:pPr marL="139697">
              <a:buClr>
                <a:srgbClr val="396336"/>
              </a:buClr>
            </a:pPr>
            <a:endParaRPr lang="en-GB" sz="1100" dirty="0"/>
          </a:p>
          <a:p>
            <a:pPr>
              <a:buClr>
                <a:srgbClr val="396336"/>
              </a:buClr>
            </a:pPr>
            <a:r>
              <a:rPr lang="en-GB" sz="1100" dirty="0"/>
              <a:t>Due to its high consumption of natural resources, </a:t>
            </a:r>
            <a:r>
              <a:rPr lang="en-GB" sz="1100" b="1" dirty="0"/>
              <a:t>food industry </a:t>
            </a:r>
            <a:r>
              <a:rPr lang="en-GB" sz="1100" dirty="0"/>
              <a:t>represents one of the main sectors requiring a long-term vision to manage sustainability. </a:t>
            </a:r>
          </a:p>
          <a:p>
            <a:pPr>
              <a:buClr>
                <a:srgbClr val="396336"/>
              </a:buClr>
            </a:pPr>
            <a:endParaRPr lang="en-GB" sz="1100" dirty="0"/>
          </a:p>
          <a:p>
            <a:pPr>
              <a:buClr>
                <a:srgbClr val="396336"/>
              </a:buClr>
            </a:pPr>
            <a:r>
              <a:rPr lang="en-GB" sz="1100" dirty="0"/>
              <a:t>There is the need to guide the sector toward a </a:t>
            </a:r>
            <a:r>
              <a:rPr lang="en-GB" sz="1100" b="1" dirty="0"/>
              <a:t>Green Transition  </a:t>
            </a:r>
            <a:r>
              <a:rPr lang="en-GB" sz="1100" dirty="0"/>
              <a:t>by improving the environmental and social sustainability of its activities, products and processes, leveraging also on </a:t>
            </a:r>
            <a:r>
              <a:rPr lang="en-GB" sz="1100" b="1" dirty="0"/>
              <a:t>Digital Transition</a:t>
            </a:r>
            <a:r>
              <a:rPr lang="en-GB" sz="11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>
          <a:extLst>
            <a:ext uri="{FF2B5EF4-FFF2-40B4-BE49-F238E27FC236}">
              <a16:creationId xmlns:a16="http://schemas.microsoft.com/office/drawing/2014/main" id="{3675128B-0C08-9CCB-C4A7-BF1F8B36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7387b1acf_0_3347:notes">
            <a:extLst>
              <a:ext uri="{FF2B5EF4-FFF2-40B4-BE49-F238E27FC236}">
                <a16:creationId xmlns:a16="http://schemas.microsoft.com/office/drawing/2014/main" id="{571E651A-15A1-2266-7AEF-9950F6250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7387b1acf_0_3347:notes">
            <a:extLst>
              <a:ext uri="{FF2B5EF4-FFF2-40B4-BE49-F238E27FC236}">
                <a16:creationId xmlns:a16="http://schemas.microsoft.com/office/drawing/2014/main" id="{74F7DB7B-77F7-04E6-F95F-67653F89D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20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96336"/>
              </a:buClr>
            </a:pPr>
            <a:r>
              <a:rPr lang="en-GB" dirty="0"/>
              <a:t>CLARUS is strictly connected with the </a:t>
            </a:r>
            <a:r>
              <a:rPr lang="en-GB" b="1" dirty="0">
                <a:solidFill>
                  <a:srgbClr val="91BA4E"/>
                </a:solidFill>
              </a:rPr>
              <a:t>European Green Deal program </a:t>
            </a:r>
            <a:r>
              <a:rPr lang="en-GB" dirty="0"/>
              <a:t>in order to develop and define </a:t>
            </a:r>
            <a:r>
              <a:rPr lang="en-GB" b="1" dirty="0"/>
              <a:t>a unique quantitative and standard methodology </a:t>
            </a:r>
            <a:r>
              <a:rPr lang="en-GB" dirty="0"/>
              <a:t>to support the elaboration of a green-friendly food industry structure and culture, that can generate business in a sustainable way and with a much smaller impact on the environment.</a:t>
            </a:r>
          </a:p>
          <a:p>
            <a:pPr>
              <a:buClr>
                <a:srgbClr val="396336"/>
              </a:buClr>
            </a:pPr>
            <a:endParaRPr lang="en-GB" dirty="0"/>
          </a:p>
          <a:p>
            <a:pPr>
              <a:buClr>
                <a:srgbClr val="396336"/>
              </a:buClr>
            </a:pPr>
            <a:r>
              <a:rPr lang="en-GB" dirty="0"/>
              <a:t> CLARUS ambitions try not only to contribute to resource and logistic optimization methods with the two pilots' solutions but aims to generate </a:t>
            </a:r>
            <a:r>
              <a:rPr lang="en-GB" b="1" dirty="0">
                <a:solidFill>
                  <a:srgbClr val="91BA4E"/>
                </a:solidFill>
              </a:rPr>
              <a:t>a more general contribution </a:t>
            </a:r>
            <a:r>
              <a:rPr lang="en-GB" dirty="0"/>
              <a:t>with </a:t>
            </a:r>
            <a:r>
              <a:rPr lang="en-GB" b="1" dirty="0"/>
              <a:t>the creation of a Green Deal Index (GDI). </a:t>
            </a:r>
          </a:p>
          <a:p>
            <a:pPr marL="158750" indent="0"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5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2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2525-59C3-CC87-BB1C-E477DAFF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FCC11-37D2-3BB3-4908-CE2981D4F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4E5F6-6FE2-AFC8-8CB5-F4E3A14B8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Why is it Important?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Helps businesses and policymakers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track sustainability progress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Provides a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benchmarking tool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to compare companies/sectors.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Supports decision-making for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green investments and policy design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538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864700" y="-1385800"/>
            <a:ext cx="8122200" cy="812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6002" y="651273"/>
            <a:ext cx="1580100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600">
                <a:solidFill>
                  <a:schemeClr val="dk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605993" y="1883025"/>
            <a:ext cx="38055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>
                <a:solidFill>
                  <a:schemeClr val="dk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05993" y="2803675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205754" y="3770175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622300" y="-1245750"/>
            <a:ext cx="2149800" cy="2149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785499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29F6C2-F089-2F4F-8BAA-EC5BCB6CD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4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1604375" y="1540650"/>
            <a:ext cx="5935200" cy="23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+mj-l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7355304" y="2997550"/>
            <a:ext cx="3732300" cy="37323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-1130426" y="3727500"/>
            <a:ext cx="2734800" cy="273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5520E5E-476D-EE42-BC29-4C851417E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1797696" y="901975"/>
            <a:ext cx="55485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dk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1292204" y="4012900"/>
            <a:ext cx="654802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Funded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by the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European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Union.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Views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and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opinions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expressed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are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however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those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of the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author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(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s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)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only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and do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not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necessarily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reflect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those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of the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European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Union.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Neither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the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European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Union can be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held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responsible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 for </a:t>
            </a:r>
            <a:r>
              <a:rPr lang="it-IT" sz="1000" b="1" i="1" u="none" strike="noStrike" cap="none" dirty="0" err="1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them</a:t>
            </a:r>
            <a:r>
              <a:rPr lang="it-IT" sz="1000" b="1" i="1" u="none" strike="noStrike" cap="none" dirty="0">
                <a:solidFill>
                  <a:schemeClr val="tx1"/>
                </a:solidFill>
                <a:effectLst/>
                <a:latin typeface="+mn-lt"/>
                <a:ea typeface="Arial"/>
                <a:cs typeface="Arial"/>
                <a:sym typeface="Arial"/>
              </a:rPr>
              <a:t>.</a:t>
            </a:r>
            <a:endParaRPr lang="en-US" sz="1000" b="1" i="1" u="none" strike="noStrike" cap="none" dirty="0">
              <a:solidFill>
                <a:schemeClr val="tx1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1"/>
          </p:nvPr>
        </p:nvSpPr>
        <p:spPr>
          <a:xfrm>
            <a:off x="840025" y="1881475"/>
            <a:ext cx="74640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+mn-l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6" name="Google Shape;246;p37"/>
          <p:cNvSpPr/>
          <p:nvPr/>
        </p:nvSpPr>
        <p:spPr>
          <a:xfrm flipH="1">
            <a:off x="78561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7"/>
          <p:cNvSpPr/>
          <p:nvPr/>
        </p:nvSpPr>
        <p:spPr>
          <a:xfrm flipH="1">
            <a:off x="-5670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018D73C-E85E-DD4D-820E-4C00F336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24C27F-30A2-0247-9B47-84E60862A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6907" y="3406391"/>
            <a:ext cx="598614" cy="60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0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 flipH="1">
            <a:off x="-3490515" y="-1385800"/>
            <a:ext cx="8122200" cy="812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/>
          <p:cNvSpPr/>
          <p:nvPr/>
        </p:nvSpPr>
        <p:spPr>
          <a:xfrm flipH="1">
            <a:off x="2609506" y="-2402950"/>
            <a:ext cx="3379800" cy="3379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/>
          <p:cNvSpPr/>
          <p:nvPr/>
        </p:nvSpPr>
        <p:spPr>
          <a:xfrm flipH="1">
            <a:off x="7732059" y="4117100"/>
            <a:ext cx="2248500" cy="2248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C7095A-163B-5649-9534-96CFAC11A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0_1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/>
          <p:nvPr/>
        </p:nvSpPr>
        <p:spPr>
          <a:xfrm>
            <a:off x="-678200" y="4249800"/>
            <a:ext cx="2549100" cy="254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0"/>
          <p:cNvSpPr/>
          <p:nvPr/>
        </p:nvSpPr>
        <p:spPr>
          <a:xfrm>
            <a:off x="4184850" y="-3250300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7D6508-C137-B840-AEAD-89B287C70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4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_1_1_2"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0_1_1_1_1">
    <p:bg>
      <p:bgPr>
        <a:solidFill>
          <a:schemeClr val="dk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9DFC50-56B6-4A4D-9C1E-AC8B1899E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923" y="1657759"/>
            <a:ext cx="1627833" cy="4776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ACD3BB-E881-5245-BF16-BCECD98B3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9413" y="1584412"/>
            <a:ext cx="1977087" cy="6243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04C3F83-14EB-CA4A-BC5B-B099877E4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4561" y="1519329"/>
            <a:ext cx="1744050" cy="6160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5A5C7D-1156-2C47-86E7-7388B555E9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8124" y="2682138"/>
            <a:ext cx="2246953" cy="6067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562998-69E8-6D49-B8CC-6A7EB93645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67459" y="2649707"/>
            <a:ext cx="1140997" cy="5467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16D644-9F29-054A-B702-72EE85514F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29882" y="2661981"/>
            <a:ext cx="1110502" cy="4690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3083A9-A6E3-EC4A-AD2F-65F016E5FE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6050" y="3871829"/>
            <a:ext cx="2158688" cy="50994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7C25278-1B5F-1946-889E-B53047A14CE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86884" y="3966245"/>
            <a:ext cx="995680" cy="3223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28AF7BC-647B-604C-AA69-1FC32B3DE6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25534" y="3266771"/>
            <a:ext cx="4552629" cy="162528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558495-F63B-A545-959B-ED52E0462A9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47641" y="3705616"/>
            <a:ext cx="892743" cy="521258"/>
          </a:xfrm>
          <a:prstGeom prst="rect">
            <a:avLst/>
          </a:prstGeom>
        </p:spPr>
      </p:pic>
      <p:sp>
        <p:nvSpPr>
          <p:cNvPr id="12" name="Titolo 11">
            <a:extLst>
              <a:ext uri="{FF2B5EF4-FFF2-40B4-BE49-F238E27FC236}">
                <a16:creationId xmlns:a16="http://schemas.microsoft.com/office/drawing/2014/main" id="{CE898FAE-0527-C547-8DF8-8B35AC20F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173421"/>
            <a:ext cx="7543800" cy="636822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PARTNERS</a:t>
            </a:r>
          </a:p>
        </p:txBody>
      </p:sp>
      <p:sp>
        <p:nvSpPr>
          <p:cNvPr id="13" name="Google Shape;46;p7">
            <a:extLst>
              <a:ext uri="{FF2B5EF4-FFF2-40B4-BE49-F238E27FC236}">
                <a16:creationId xmlns:a16="http://schemas.microsoft.com/office/drawing/2014/main" id="{24211404-558C-2C4D-8B54-CB45B38E6EFE}"/>
              </a:ext>
            </a:extLst>
          </p:cNvPr>
          <p:cNvSpPr/>
          <p:nvPr userDrawn="1"/>
        </p:nvSpPr>
        <p:spPr>
          <a:xfrm>
            <a:off x="7765525" y="-882575"/>
            <a:ext cx="2071800" cy="2071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07EFB48-5CD3-DE46-8D27-1390DC40A99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138" y="838925"/>
            <a:ext cx="345725" cy="4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71633"/>
            <a:ext cx="7543800" cy="1088068"/>
          </a:xfrm>
        </p:spPr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33662"/>
            <a:ext cx="754380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078" y="4698024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B621BCB7-8924-4E38-A59C-B39452A4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6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1548275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2"/>
          </p:nvPr>
        </p:nvSpPr>
        <p:spPr>
          <a:xfrm>
            <a:off x="3765000" y="2818525"/>
            <a:ext cx="1568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3"/>
          </p:nvPr>
        </p:nvSpPr>
        <p:spPr>
          <a:xfrm>
            <a:off x="6084625" y="2818525"/>
            <a:ext cx="14082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4"/>
          </p:nvPr>
        </p:nvSpPr>
        <p:spPr>
          <a:xfrm>
            <a:off x="1343825" y="3310114"/>
            <a:ext cx="19770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5"/>
          </p:nvPr>
        </p:nvSpPr>
        <p:spPr>
          <a:xfrm>
            <a:off x="3568500" y="3310114"/>
            <a:ext cx="19611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6"/>
          </p:nvPr>
        </p:nvSpPr>
        <p:spPr>
          <a:xfrm>
            <a:off x="5777275" y="3310114"/>
            <a:ext cx="20229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/>
          <p:nvPr/>
        </p:nvSpPr>
        <p:spPr>
          <a:xfrm flipH="1">
            <a:off x="-4146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flipH="1">
            <a:off x="80085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825B2B9-92FB-A54B-8B17-8957413A3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743234" y="42577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8093701" y="-8936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BAC5B1-FBC8-A84B-B701-27C8FC356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4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40950" y="1491475"/>
            <a:ext cx="42621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solidFill>
                  <a:schemeClr val="accen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440950" y="2368000"/>
            <a:ext cx="42621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/>
          <p:nvPr/>
        </p:nvSpPr>
        <p:spPr>
          <a:xfrm>
            <a:off x="-1663675" y="-1676275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7594375" y="-260007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7661900" y="2596300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-4377775" y="2689175"/>
            <a:ext cx="6024900" cy="60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7137C2-14AF-8145-B997-DDB3E89FB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4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779050" y="678025"/>
            <a:ext cx="38133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CF6FF7-5ECF-9E4B-8CC0-2F10B82E4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754" y="173421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699716" y="162012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1252916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6119575" y="1620113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6119575" y="208923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699716" y="321067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1252916" y="3679788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hasCustomPrompt="1"/>
          </p:nvPr>
        </p:nvSpPr>
        <p:spPr>
          <a:xfrm>
            <a:off x="3219813" y="183872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 hasCustomPrompt="1"/>
          </p:nvPr>
        </p:nvSpPr>
        <p:spPr>
          <a:xfrm>
            <a:off x="4757113" y="18387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3219863" y="3429272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7821776" y="440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9"/>
          </p:nvPr>
        </p:nvSpPr>
        <p:spPr>
          <a:xfrm>
            <a:off x="6119575" y="3194700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100" b="1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3"/>
          </p:nvPr>
        </p:nvSpPr>
        <p:spPr>
          <a:xfrm>
            <a:off x="6119575" y="3663825"/>
            <a:ext cx="17715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7113" y="3429268"/>
            <a:ext cx="11670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C465F19-C5C2-A24D-B39B-1B7C944E8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27943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3711291" y="1860650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6143175" y="1860657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9425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5"/>
          </p:nvPr>
        </p:nvSpPr>
        <p:spPr>
          <a:xfrm>
            <a:off x="3711300" y="3542105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6143175" y="3542104"/>
            <a:ext cx="1721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7"/>
          </p:nvPr>
        </p:nvSpPr>
        <p:spPr>
          <a:xfrm>
            <a:off x="1279438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8"/>
          </p:nvPr>
        </p:nvSpPr>
        <p:spPr>
          <a:xfrm>
            <a:off x="3711300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9"/>
          </p:nvPr>
        </p:nvSpPr>
        <p:spPr>
          <a:xfrm>
            <a:off x="6143175" y="2264154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3"/>
          </p:nvPr>
        </p:nvSpPr>
        <p:spPr>
          <a:xfrm>
            <a:off x="1279431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4"/>
          </p:nvPr>
        </p:nvSpPr>
        <p:spPr>
          <a:xfrm>
            <a:off x="3711300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5"/>
          </p:nvPr>
        </p:nvSpPr>
        <p:spPr>
          <a:xfrm>
            <a:off x="6143175" y="3944252"/>
            <a:ext cx="1721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-589424" y="413612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8136075" y="-6307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B6F5D8C-FB31-5840-94E2-50D3E92F7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4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1084225" y="3071850"/>
            <a:ext cx="1827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3658500" y="3071850"/>
            <a:ext cx="1827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6246875" y="3050400"/>
            <a:ext cx="1827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100" b="1"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108422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3658500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6246875" y="3489982"/>
            <a:ext cx="1827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-429400" y="-1000150"/>
            <a:ext cx="1645200" cy="1645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7821776" y="4407975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8495775" y="2704625"/>
            <a:ext cx="3310800" cy="3310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 hasCustomPrompt="1"/>
          </p:nvPr>
        </p:nvSpPr>
        <p:spPr>
          <a:xfrm>
            <a:off x="3798450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 idx="7" hasCustomPrompt="1"/>
          </p:nvPr>
        </p:nvSpPr>
        <p:spPr>
          <a:xfrm>
            <a:off x="637977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 idx="8" hasCustomPrompt="1"/>
          </p:nvPr>
        </p:nvSpPr>
        <p:spPr>
          <a:xfrm>
            <a:off x="1217125" y="1756155"/>
            <a:ext cx="1561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4300" b="1">
                <a:solidFill>
                  <a:srgbClr val="FFFFFF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9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C397D9B-F0C1-1544-9E7B-8227A15D1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SECTION_TITLE_AND_DESCRIPTION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430350" y="1700450"/>
            <a:ext cx="34143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+mn-l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45" name="Google Shape;145;p20"/>
          <p:cNvSpPr/>
          <p:nvPr/>
        </p:nvSpPr>
        <p:spPr>
          <a:xfrm flipH="1">
            <a:off x="-414699" y="-619150"/>
            <a:ext cx="1771500" cy="177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 flipH="1">
            <a:off x="8008526" y="4259050"/>
            <a:ext cx="1771500" cy="1771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4471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D4E0AE-0ACB-4947-B85E-0BE9D9C8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37" y="4568875"/>
            <a:ext cx="345725" cy="4517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itolo 8">
            <a:extLst>
              <a:ext uri="{FF2B5EF4-FFF2-40B4-BE49-F238E27FC236}">
                <a16:creationId xmlns:a16="http://schemas.microsoft.com/office/drawing/2014/main" id="{1DBEB80B-3646-E44D-93D8-195C1DE7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843B90D-B6CE-F241-805B-099A7164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8" r:id="rId5"/>
    <p:sldLayoutId id="2147483659" r:id="rId6"/>
    <p:sldLayoutId id="2147483662" r:id="rId7"/>
    <p:sldLayoutId id="2147483663" r:id="rId8"/>
    <p:sldLayoutId id="2147483666" r:id="rId9"/>
    <p:sldLayoutId id="2147483675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92" r:id="rId16"/>
    <p:sldLayoutId id="2147483694" r:id="rId17"/>
    <p:sldLayoutId id="214748369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1" i="0" u="none" strike="noStrike" cap="none" baseline="0">
          <a:solidFill>
            <a:schemeClr val="bg2"/>
          </a:solidFill>
          <a:latin typeface="Corbel" panose="020B0503020204020204" pitchFamily="34" charset="0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2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circles with icons&#10;&#10;AI-generated content may be incorrect.">
            <a:extLst>
              <a:ext uri="{FF2B5EF4-FFF2-40B4-BE49-F238E27FC236}">
                <a16:creationId xmlns:a16="http://schemas.microsoft.com/office/drawing/2014/main" id="{F7BC14A3-6017-FCA8-C7B2-1DC7B751F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64" y="-37085"/>
            <a:ext cx="3409424" cy="2410462"/>
          </a:xfrm>
          <a:prstGeom prst="rect">
            <a:avLst/>
          </a:prstGeom>
          <a:effectLst>
            <a:outerShdw dir="5400000" algn="ctr" rotWithShape="0">
              <a:srgbClr val="000000">
                <a:alpha val="0"/>
              </a:srgbClr>
            </a:outerShdw>
            <a:reflection stA="1000" endPos="65000" dist="50800" dir="5400000" sy="-100000" algn="bl" rotWithShape="0"/>
          </a:effectLst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2597AEC0-59A6-F365-D15C-4538E07EB341}"/>
              </a:ext>
            </a:extLst>
          </p:cNvPr>
          <p:cNvSpPr/>
          <p:nvPr/>
        </p:nvSpPr>
        <p:spPr>
          <a:xfrm>
            <a:off x="2852529" y="514350"/>
            <a:ext cx="3657600" cy="653796"/>
          </a:xfrm>
          <a:custGeom>
            <a:avLst/>
            <a:gdLst/>
            <a:ahLst/>
            <a:cxnLst/>
            <a:rect l="l" t="t" r="r" b="b"/>
            <a:pathLst>
              <a:path w="7315200" h="1307592">
                <a:moveTo>
                  <a:pt x="0" y="0"/>
                </a:moveTo>
                <a:lnTo>
                  <a:pt x="7315200" y="0"/>
                </a:lnTo>
                <a:lnTo>
                  <a:pt x="7315200" y="1307592"/>
                </a:lnTo>
                <a:lnTo>
                  <a:pt x="0" y="1307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GB" sz="900" kern="120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44651A2-A3A5-88B4-04B2-4D906D109DCF}"/>
              </a:ext>
            </a:extLst>
          </p:cNvPr>
          <p:cNvSpPr/>
          <p:nvPr/>
        </p:nvSpPr>
        <p:spPr>
          <a:xfrm>
            <a:off x="5942448" y="514350"/>
            <a:ext cx="3657600" cy="653796"/>
          </a:xfrm>
          <a:custGeom>
            <a:avLst/>
            <a:gdLst/>
            <a:ahLst/>
            <a:cxnLst/>
            <a:rect l="l" t="t" r="r" b="b"/>
            <a:pathLst>
              <a:path w="7315200" h="1307592">
                <a:moveTo>
                  <a:pt x="0" y="0"/>
                </a:moveTo>
                <a:lnTo>
                  <a:pt x="7315200" y="0"/>
                </a:lnTo>
                <a:lnTo>
                  <a:pt x="7315200" y="1307592"/>
                </a:lnTo>
                <a:lnTo>
                  <a:pt x="0" y="1307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GB" sz="900" kern="120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CBE4ED93-4A07-39CE-D207-46A433AA657D}"/>
              </a:ext>
            </a:extLst>
          </p:cNvPr>
          <p:cNvSpPr txBox="1"/>
          <p:nvPr/>
        </p:nvSpPr>
        <p:spPr>
          <a:xfrm>
            <a:off x="810499" y="1865805"/>
            <a:ext cx="7382172" cy="3439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010"/>
              </a:lnSpc>
              <a:buClrTx/>
            </a:pPr>
            <a:endParaRPr lang="en-US" sz="2150" b="1" i="1" kern="1200" dirty="0">
              <a:solidFill>
                <a:srgbClr val="FFFFFF"/>
              </a:solidFill>
              <a:latin typeface="Corbel" panose="020B0503020204020204" pitchFamily="34" charset="0"/>
              <a:ea typeface="Calibri (MS) Bold Italics"/>
              <a:cs typeface="Calibri (MS) Bold Italics"/>
            </a:endParaRP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r>
              <a:rPr lang="en-US" sz="2150" b="1" i="1" kern="1200" dirty="0">
                <a:solidFill>
                  <a:srgbClr val="FFFFFF"/>
                </a:solidFill>
                <a:latin typeface="Corbel"/>
                <a:ea typeface="Calibri (MS) Bold Italics"/>
                <a:cs typeface="Calibri (MS) Bold Italics"/>
                <a:sym typeface="Calibri (MS) Bold Italics"/>
              </a:rPr>
              <a:t> </a:t>
            </a:r>
            <a:r>
              <a:rPr lang="en-US" sz="2150" b="1" i="1" kern="1200" dirty="0">
                <a:solidFill>
                  <a:srgbClr val="FFFFFF"/>
                </a:solidFill>
                <a:latin typeface="Corbel"/>
                <a:ea typeface="Calibri (MS) Bold Italics"/>
                <a:sym typeface="Calibri (MS) Bold Italics"/>
              </a:rPr>
              <a:t>The</a:t>
            </a:r>
            <a:r>
              <a:rPr lang="en-US" sz="2150" b="1" i="1" kern="1200" dirty="0">
                <a:solidFill>
                  <a:srgbClr val="FFFFFF"/>
                </a:solidFill>
                <a:latin typeface="Corbel"/>
                <a:sym typeface="Calibri (MS) Bold Italics"/>
              </a:rPr>
              <a:t> Green Deal Index for Environmental Sustainability Assessment for the Food Industry</a:t>
            </a:r>
            <a:endParaRPr lang="en-US" sz="2150" b="1" i="1" kern="1200" dirty="0">
              <a:solidFill>
                <a:srgbClr val="FFFFFF"/>
              </a:solidFill>
              <a:latin typeface="Corbel"/>
            </a:endParaRP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endParaRPr lang="en-US" sz="2150" b="1" i="1" kern="1200" dirty="0">
              <a:solidFill>
                <a:srgbClr val="FFFFFF"/>
              </a:solidFill>
              <a:latin typeface="Corbel"/>
              <a:ea typeface="Calibri (MS) Bold Italics"/>
              <a:cs typeface="Calibri (MS) Bold Italics"/>
            </a:endParaRP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r>
              <a:rPr lang="en-US" sz="2000" i="1" kern="1200" dirty="0">
                <a:solidFill>
                  <a:srgbClr val="FFFFFF"/>
                </a:solidFill>
                <a:latin typeface="Corbel"/>
                <a:ea typeface="Calibri (MS) Bold Italics"/>
                <a:cs typeface="Calibri (MS) Bold Italics"/>
              </a:rPr>
              <a:t>Cluster Webinar - April 29</a:t>
            </a:r>
            <a:r>
              <a:rPr lang="en-US" sz="2000" i="1" kern="1200" baseline="30000" dirty="0">
                <a:solidFill>
                  <a:srgbClr val="FFFFFF"/>
                </a:solidFill>
                <a:latin typeface="Corbel"/>
                <a:ea typeface="Calibri (MS) Bold Italics"/>
                <a:cs typeface="Calibri (MS) Bold Italics"/>
              </a:rPr>
              <a:t>th</a:t>
            </a:r>
            <a:r>
              <a:rPr lang="en-US" sz="2000" i="1" kern="1200" dirty="0">
                <a:solidFill>
                  <a:srgbClr val="FFFFFF"/>
                </a:solidFill>
                <a:latin typeface="Corbel"/>
                <a:ea typeface="Calibri (MS) Bold Italics"/>
                <a:cs typeface="Calibri (MS) Bold Italics"/>
              </a:rPr>
              <a:t>, 2025</a:t>
            </a: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endParaRPr lang="en-US" sz="2000" i="1" kern="1200" dirty="0">
              <a:solidFill>
                <a:srgbClr val="FFFFFF"/>
              </a:solidFill>
              <a:latin typeface="Corbel"/>
              <a:ea typeface="Calibri (MS) Bold Italics"/>
              <a:cs typeface="Calibri (MS) Bold Italics"/>
            </a:endParaRP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r>
              <a:rPr lang="en-US" i="1" kern="1200" dirty="0">
                <a:solidFill>
                  <a:srgbClr val="FFFFFF"/>
                </a:solidFill>
                <a:latin typeface="Corbel"/>
                <a:ea typeface="Calibri (MS) Bold Italics"/>
                <a:cs typeface="Calibri (MS) Bold Italics"/>
              </a:rPr>
              <a:t>Roberto Rocca, Researcher at Politecnico di Milano and Technical Coordinator of </a:t>
            </a:r>
            <a:r>
              <a:rPr lang="en-US" i="1" kern="1200" dirty="0">
                <a:solidFill>
                  <a:srgbClr val="FFFFFF"/>
                </a:solidFill>
                <a:latin typeface="Corbel"/>
              </a:rPr>
              <a:t>CLARUS </a:t>
            </a: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endParaRPr lang="en-US" sz="2150" b="1" i="1" kern="1200" dirty="0">
              <a:solidFill>
                <a:srgbClr val="FFFFFF"/>
              </a:solidFill>
              <a:latin typeface="Corbel" panose="020B0503020204020204" pitchFamily="34" charset="0"/>
              <a:ea typeface="Calibri (MS) Bold Italics"/>
              <a:cs typeface="Calibri (MS) Bold Italics"/>
            </a:endParaRPr>
          </a:p>
          <a:p>
            <a:pPr algn="ctr" defTabSz="457200">
              <a:lnSpc>
                <a:spcPts val="3010"/>
              </a:lnSpc>
              <a:spcBef>
                <a:spcPct val="0"/>
              </a:spcBef>
              <a:buClrTx/>
            </a:pPr>
            <a:r>
              <a:rPr lang="en-US" sz="2150" b="1" i="1" kern="1200" dirty="0">
                <a:solidFill>
                  <a:srgbClr val="FFFFFF"/>
                </a:solidFill>
                <a:latin typeface="Corbel"/>
                <a:ea typeface="Calibri (MS) Bold Italics"/>
                <a:cs typeface="Calibri (MS) Bold Italics"/>
              </a:rPr>
              <a:t> </a:t>
            </a:r>
            <a:endParaRPr lang="en-US" sz="2150" b="1" i="1" kern="1200" dirty="0">
              <a:solidFill>
                <a:srgbClr val="FFFFFF"/>
              </a:solidFill>
              <a:latin typeface="Corbel" panose="020B0503020204020204" pitchFamily="34" charset="0"/>
              <a:ea typeface="Calibri (MS) Bold Italics"/>
              <a:cs typeface="Calibri (MS) Bold Italics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59F0470E-53B5-0376-CF0E-C27928DD4093}"/>
              </a:ext>
            </a:extLst>
          </p:cNvPr>
          <p:cNvSpPr/>
          <p:nvPr/>
        </p:nvSpPr>
        <p:spPr>
          <a:xfrm>
            <a:off x="7390417" y="653555"/>
            <a:ext cx="1637464" cy="365018"/>
          </a:xfrm>
          <a:custGeom>
            <a:avLst/>
            <a:gdLst/>
            <a:ahLst/>
            <a:cxnLst/>
            <a:rect l="l" t="t" r="r" b="b"/>
            <a:pathLst>
              <a:path w="3274927" h="730036">
                <a:moveTo>
                  <a:pt x="0" y="0"/>
                </a:moveTo>
                <a:lnTo>
                  <a:pt x="3274927" y="0"/>
                </a:lnTo>
                <a:lnTo>
                  <a:pt x="3274927" y="730035"/>
                </a:lnTo>
                <a:lnTo>
                  <a:pt x="0" y="730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GB" sz="900" kern="120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A6EC5F69-E4C1-7EA5-E497-44D6EAE8FDFB}"/>
              </a:ext>
            </a:extLst>
          </p:cNvPr>
          <p:cNvSpPr txBox="1"/>
          <p:nvPr/>
        </p:nvSpPr>
        <p:spPr>
          <a:xfrm>
            <a:off x="3226560" y="617228"/>
            <a:ext cx="4018359" cy="396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290"/>
              </a:lnSpc>
              <a:spcBef>
                <a:spcPct val="0"/>
              </a:spcBef>
              <a:buClrTx/>
            </a:pPr>
            <a:r>
              <a:rPr lang="en-US" sz="2350" b="1" kern="1200" dirty="0">
                <a:solidFill>
                  <a:srgbClr val="FFFFFF"/>
                </a:solidFill>
                <a:latin typeface="Corbel" panose="020B0503020204020204" pitchFamily="34" charset="0"/>
                <a:ea typeface="Alegreya Sans Bold"/>
                <a:cs typeface="Alegreya Sans Bold"/>
                <a:sym typeface="Alegreya Sans Bold"/>
              </a:rPr>
              <a:t>REACT Cluster Webinar Series</a:t>
            </a:r>
          </a:p>
        </p:txBody>
      </p:sp>
      <p:pic>
        <p:nvPicPr>
          <p:cNvPr id="2" name="Immagine 1" descr="Immagine che contiene schizzo, disegno, nero, Elementi grafici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A42D91D-1036-3764-CEE6-9D7BB2460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186" y="4533007"/>
            <a:ext cx="1899398" cy="499425"/>
          </a:xfrm>
          <a:prstGeom prst="rect">
            <a:avLst/>
          </a:prstGeom>
        </p:spPr>
      </p:pic>
      <p:pic>
        <p:nvPicPr>
          <p:cNvPr id="4" name="Immagine 3" descr="Immagine che contiene testo, Elementi grafici, logo, grafic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CCF18D97-BAC3-D509-AD0F-C49E7CBD1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277" y="4424131"/>
            <a:ext cx="1314386" cy="7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02EE-F1CA-6B42-91B4-E1D5270EF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3299" y="1425300"/>
            <a:ext cx="3414300" cy="22929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>
                <a:solidFill>
                  <a:srgbClr val="396336"/>
                </a:solidFill>
              </a:rPr>
              <a:t>CLARUS Green Deal Index</a:t>
            </a:r>
            <a:r>
              <a:rPr lang="en-GB" dirty="0"/>
              <a:t> processes and analyses the </a:t>
            </a:r>
            <a:r>
              <a:rPr lang="en-GB" b="1" dirty="0">
                <a:solidFill>
                  <a:srgbClr val="91BA4E"/>
                </a:solidFill>
              </a:rPr>
              <a:t>data</a:t>
            </a:r>
            <a:r>
              <a:rPr lang="en-GB" dirty="0"/>
              <a:t> in the </a:t>
            </a:r>
            <a:r>
              <a:rPr lang="en-GB" b="1" dirty="0">
                <a:solidFill>
                  <a:srgbClr val="396336"/>
                </a:solidFill>
              </a:rPr>
              <a:t>CLARUS Data SPACE</a:t>
            </a:r>
            <a:r>
              <a:rPr lang="en-GB" dirty="0">
                <a:solidFill>
                  <a:srgbClr val="396336"/>
                </a:solidFill>
              </a:rPr>
              <a:t>. 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>
                <a:solidFill>
                  <a:srgbClr val="91BA4E"/>
                </a:solidFill>
              </a:rPr>
              <a:t>processing and analysis </a:t>
            </a:r>
            <a:r>
              <a:rPr lang="en-GB" dirty="0"/>
              <a:t>is done by the </a:t>
            </a:r>
            <a:r>
              <a:rPr lang="en-GB" b="1" dirty="0">
                <a:solidFill>
                  <a:srgbClr val="396336"/>
                </a:solidFill>
              </a:rPr>
              <a:t>CLARUS AI Toolkit</a:t>
            </a:r>
            <a:r>
              <a:rPr lang="en-GB" dirty="0">
                <a:solidFill>
                  <a:srgbClr val="396336"/>
                </a:solidFill>
              </a:rPr>
              <a:t>.</a:t>
            </a:r>
            <a:endParaRPr lang="en-GB" b="1" dirty="0">
              <a:solidFill>
                <a:srgbClr val="396336"/>
              </a:solidFill>
            </a:endParaRPr>
          </a:p>
          <a:p>
            <a:pPr>
              <a:buFont typeface="+mj-lt"/>
              <a:buAutoNum type="arabicPeriod"/>
            </a:pP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/>
              <a:t>The CLARUS GDI interacts with the </a:t>
            </a:r>
            <a:r>
              <a:rPr lang="en-GB" b="1" dirty="0"/>
              <a:t>CLARUS Pilots </a:t>
            </a:r>
            <a:r>
              <a:rPr lang="en-GB" dirty="0"/>
              <a:t>to provide the </a:t>
            </a:r>
            <a:r>
              <a:rPr lang="en-GB" b="1" dirty="0">
                <a:solidFill>
                  <a:srgbClr val="91BA4E"/>
                </a:solidFill>
              </a:rPr>
              <a:t>indexing and ranking </a:t>
            </a:r>
            <a:r>
              <a:rPr lang="en-GB" dirty="0"/>
              <a:t>feature to drive the improvements towards Green Deal friendlier process and operations.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BBAD2C-61C5-F241-8E35-ACE20340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pic>
        <p:nvPicPr>
          <p:cNvPr id="6" name="Content Placeholder 5" descr="page4image46937504">
            <a:extLst>
              <a:ext uri="{FF2B5EF4-FFF2-40B4-BE49-F238E27FC236}">
                <a16:creationId xmlns:a16="http://schemas.microsoft.com/office/drawing/2014/main" id="{2D3ECE10-0371-0140-BD06-077DF91CB4B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37" y="1310999"/>
            <a:ext cx="3628966" cy="21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865741-ABF6-08B3-9063-0B06B7BE0EB1}"/>
              </a:ext>
            </a:extLst>
          </p:cNvPr>
          <p:cNvSpPr txBox="1"/>
          <p:nvPr/>
        </p:nvSpPr>
        <p:spPr>
          <a:xfrm>
            <a:off x="1852292" y="4277815"/>
            <a:ext cx="11558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rgbClr val="FF0000"/>
                </a:solidFill>
              </a:rPr>
              <a:t>3 </a:t>
            </a:r>
            <a:r>
              <a:rPr lang="it-IT" sz="1050" b="1" dirty="0" err="1">
                <a:solidFill>
                  <a:srgbClr val="FF0000"/>
                </a:solidFill>
              </a:rPr>
              <a:t>Tangible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Expected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Outcomes</a:t>
            </a:r>
            <a:endParaRPr lang="it-IT" sz="1050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Icona Isolata Freccia Dell'obiettivo Illustrazione Vettoriale -  Illustrazione di esattezza, arcipelago: 85507538">
            <a:extLst>
              <a:ext uri="{FF2B5EF4-FFF2-40B4-BE49-F238E27FC236}">
                <a16:creationId xmlns:a16="http://schemas.microsoft.com/office/drawing/2014/main" id="{8F3CBA07-B1AE-7B1E-B4D6-A9130580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40" y="3759670"/>
            <a:ext cx="518145" cy="5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3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3C626C-A8F2-DF10-653C-86660D69B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360" y="-6131"/>
            <a:ext cx="2493816" cy="445200"/>
          </a:xfrm>
        </p:spPr>
        <p:txBody>
          <a:bodyPr/>
          <a:lstStyle/>
          <a:p>
            <a:r>
              <a:rPr lang="es-ES" sz="1400">
                <a:latin typeface="+mn-lt"/>
              </a:rPr>
              <a:t>Green Deal </a:t>
            </a:r>
            <a:r>
              <a:rPr lang="es-ES" sz="1400" err="1">
                <a:latin typeface="+mn-lt"/>
              </a:rPr>
              <a:t>Index</a:t>
            </a:r>
            <a:endParaRPr lang="en-GB" sz="140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996EE-106F-269A-07E3-92C99E175D2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678746" y="1578343"/>
            <a:ext cx="1100573" cy="445200"/>
          </a:xfrm>
        </p:spPr>
        <p:txBody>
          <a:bodyPr/>
          <a:lstStyle/>
          <a:p>
            <a:pPr algn="l"/>
            <a:r>
              <a:rPr lang="es-ES" sz="1400">
                <a:solidFill>
                  <a:schemeClr val="accent5">
                    <a:lumMod val="75000"/>
                  </a:schemeClr>
                </a:solidFill>
                <a:latin typeface="+mn-lt"/>
              </a:rPr>
              <a:t>Data </a:t>
            </a:r>
            <a:r>
              <a:rPr lang="es-ES" sz="140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Space</a:t>
            </a:r>
            <a:r>
              <a:rPr lang="es-ES" sz="140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en-GB" sz="14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B32516-D021-EEFE-BCA1-6263EF1B967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423942" y="1613076"/>
            <a:ext cx="1218106" cy="302033"/>
          </a:xfrm>
        </p:spPr>
        <p:txBody>
          <a:bodyPr/>
          <a:lstStyle/>
          <a:p>
            <a:r>
              <a:rPr lang="es-ES" sz="1400">
                <a:solidFill>
                  <a:schemeClr val="tx1">
                    <a:lumMod val="75000"/>
                  </a:schemeClr>
                </a:solidFill>
                <a:latin typeface="+mn-lt"/>
              </a:rPr>
              <a:t>AI Tool kit</a:t>
            </a:r>
            <a:endParaRPr lang="en-GB" sz="140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Shape 3620">
            <a:extLst>
              <a:ext uri="{FF2B5EF4-FFF2-40B4-BE49-F238E27FC236}">
                <a16:creationId xmlns:a16="http://schemas.microsoft.com/office/drawing/2014/main" id="{626EA439-DBA0-DFBE-1A6D-314E7B0CA48E}"/>
              </a:ext>
            </a:extLst>
          </p:cNvPr>
          <p:cNvSpPr/>
          <p:nvPr/>
        </p:nvSpPr>
        <p:spPr>
          <a:xfrm>
            <a:off x="3669198" y="1529113"/>
            <a:ext cx="1936828" cy="19368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00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38" name="Shape 3621">
            <a:extLst>
              <a:ext uri="{FF2B5EF4-FFF2-40B4-BE49-F238E27FC236}">
                <a16:creationId xmlns:a16="http://schemas.microsoft.com/office/drawing/2014/main" id="{599E897F-641E-2032-1570-B9B6F0EE7CDA}"/>
              </a:ext>
            </a:extLst>
          </p:cNvPr>
          <p:cNvSpPr/>
          <p:nvPr/>
        </p:nvSpPr>
        <p:spPr>
          <a:xfrm rot="13976589">
            <a:off x="5487168" y="1911875"/>
            <a:ext cx="1489746" cy="1489746"/>
          </a:xfrm>
          <a:prstGeom prst="teardrop">
            <a:avLst>
              <a:gd name="adj" fmla="val 100000"/>
            </a:avLst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b="1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39" name="Shape 3622">
            <a:extLst>
              <a:ext uri="{FF2B5EF4-FFF2-40B4-BE49-F238E27FC236}">
                <a16:creationId xmlns:a16="http://schemas.microsoft.com/office/drawing/2014/main" id="{A9D3482A-79D1-A97D-B72B-93EA210A445A}"/>
              </a:ext>
            </a:extLst>
          </p:cNvPr>
          <p:cNvSpPr/>
          <p:nvPr/>
        </p:nvSpPr>
        <p:spPr>
          <a:xfrm rot="7461556" flipH="1">
            <a:off x="2293270" y="1948642"/>
            <a:ext cx="1489746" cy="1489746"/>
          </a:xfrm>
          <a:prstGeom prst="teardrop">
            <a:avLst>
              <a:gd name="adj" fmla="val 100000"/>
            </a:avLst>
          </a:prstGeom>
          <a:solidFill>
            <a:schemeClr val="tx1">
              <a:lumMod val="75000"/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b="1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3625">
            <a:extLst>
              <a:ext uri="{FF2B5EF4-FFF2-40B4-BE49-F238E27FC236}">
                <a16:creationId xmlns:a16="http://schemas.microsoft.com/office/drawing/2014/main" id="{CE5B7CC9-95DC-F749-0864-D11AAF0C3230}"/>
              </a:ext>
            </a:extLst>
          </p:cNvPr>
          <p:cNvSpPr txBox="1">
            <a:spLocks noGrp="1"/>
          </p:cNvSpPr>
          <p:nvPr/>
        </p:nvSpPr>
        <p:spPr>
          <a:xfrm>
            <a:off x="8442794" y="311886"/>
            <a:ext cx="381001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25000"/>
            </a:pPr>
            <a:fld id="{00000000-1234-1234-1234-123412341234}" type="slidenum">
              <a:rPr lang="en-GB" sz="900" b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pPr algn="ctr">
                <a:buSzPct val="25000"/>
              </a:pPr>
              <a:t>11</a:t>
            </a:fld>
            <a:endParaRPr lang="en-GB" sz="900" b="1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3626">
            <a:extLst>
              <a:ext uri="{FF2B5EF4-FFF2-40B4-BE49-F238E27FC236}">
                <a16:creationId xmlns:a16="http://schemas.microsoft.com/office/drawing/2014/main" id="{044D7166-90AC-E32C-1FB5-4CF4190FF484}"/>
              </a:ext>
            </a:extLst>
          </p:cNvPr>
          <p:cNvSpPr/>
          <p:nvPr/>
        </p:nvSpPr>
        <p:spPr>
          <a:xfrm rot="8068996">
            <a:off x="3892739" y="297285"/>
            <a:ext cx="1489746" cy="1489746"/>
          </a:xfrm>
          <a:prstGeom prst="teardrop">
            <a:avLst>
              <a:gd name="adj" fmla="val 100000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b="1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4B8EF8-84EA-C0DB-527A-893E1F186A11}"/>
              </a:ext>
            </a:extLst>
          </p:cNvPr>
          <p:cNvCxnSpPr>
            <a:cxnSpLocks/>
          </p:cNvCxnSpPr>
          <p:nvPr/>
        </p:nvCxnSpPr>
        <p:spPr>
          <a:xfrm flipV="1">
            <a:off x="3426146" y="2525300"/>
            <a:ext cx="2616594" cy="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50E5954-0B67-C031-0339-D4B89AA64589}"/>
              </a:ext>
            </a:extLst>
          </p:cNvPr>
          <p:cNvCxnSpPr>
            <a:cxnSpLocks/>
            <a:stCxn id="38" idx="3"/>
            <a:endCxn id="43" idx="5"/>
          </p:cNvCxnSpPr>
          <p:nvPr/>
        </p:nvCxnSpPr>
        <p:spPr>
          <a:xfrm flipH="1" flipV="1">
            <a:off x="5382456" y="1035441"/>
            <a:ext cx="1587313" cy="1724242"/>
          </a:xfrm>
          <a:prstGeom prst="bentConnector3">
            <a:avLst>
              <a:gd name="adj1" fmla="val -1485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23CAB2E1-DFFB-8D7F-0445-7BE439F288CE}"/>
              </a:ext>
            </a:extLst>
          </p:cNvPr>
          <p:cNvCxnSpPr>
            <a:cxnSpLocks/>
            <a:stCxn id="39" idx="3"/>
            <a:endCxn id="43" idx="1"/>
          </p:cNvCxnSpPr>
          <p:nvPr/>
        </p:nvCxnSpPr>
        <p:spPr>
          <a:xfrm rot="10800000" flipH="1">
            <a:off x="2306078" y="1048876"/>
            <a:ext cx="1586691" cy="1782180"/>
          </a:xfrm>
          <a:prstGeom prst="bentConnector3">
            <a:avLst>
              <a:gd name="adj1" fmla="val -1521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3626">
            <a:extLst>
              <a:ext uri="{FF2B5EF4-FFF2-40B4-BE49-F238E27FC236}">
                <a16:creationId xmlns:a16="http://schemas.microsoft.com/office/drawing/2014/main" id="{21617080-E988-4C64-CF49-B10F03047E3B}"/>
              </a:ext>
            </a:extLst>
          </p:cNvPr>
          <p:cNvSpPr/>
          <p:nvPr/>
        </p:nvSpPr>
        <p:spPr>
          <a:xfrm rot="19017844">
            <a:off x="3865709" y="3275947"/>
            <a:ext cx="1489746" cy="1489746"/>
          </a:xfrm>
          <a:prstGeom prst="teardrop">
            <a:avLst>
              <a:gd name="adj" fmla="val 100000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b="1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C4E1BCDF-E097-D8DE-88A8-241F34DB1F8E}"/>
              </a:ext>
            </a:extLst>
          </p:cNvPr>
          <p:cNvSpPr txBox="1">
            <a:spLocks/>
          </p:cNvSpPr>
          <p:nvPr/>
        </p:nvSpPr>
        <p:spPr>
          <a:xfrm>
            <a:off x="3356284" y="4686642"/>
            <a:ext cx="2493816" cy="44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1" i="0" u="none" strike="noStrike" cap="none">
                <a:solidFill>
                  <a:schemeClr val="bg2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>
                <a:latin typeface="+mn-lt"/>
              </a:rPr>
              <a:t>Green Deal </a:t>
            </a:r>
            <a:r>
              <a:rPr lang="es-ES" sz="1400" err="1">
                <a:latin typeface="+mn-lt"/>
              </a:rPr>
              <a:t>Ontology</a:t>
            </a:r>
            <a:endParaRPr lang="en-GB" sz="1400">
              <a:latin typeface="+mn-lt"/>
            </a:endParaRP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64B9CB0-2529-E6DE-9961-E910962822F1}"/>
              </a:ext>
            </a:extLst>
          </p:cNvPr>
          <p:cNvCxnSpPr>
            <a:cxnSpLocks/>
            <a:stCxn id="38" idx="3"/>
            <a:endCxn id="23" idx="1"/>
          </p:cNvCxnSpPr>
          <p:nvPr/>
        </p:nvCxnSpPr>
        <p:spPr>
          <a:xfrm flipH="1">
            <a:off x="5355018" y="2759683"/>
            <a:ext cx="1614750" cy="1286667"/>
          </a:xfrm>
          <a:prstGeom prst="bentConnector4">
            <a:avLst>
              <a:gd name="adj1" fmla="val -14600"/>
              <a:gd name="adj2" fmla="val 9922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E109AA-1160-8E8D-AEDA-EFA3F51D10E8}"/>
              </a:ext>
            </a:extLst>
          </p:cNvPr>
          <p:cNvCxnSpPr>
            <a:cxnSpLocks/>
          </p:cNvCxnSpPr>
          <p:nvPr/>
        </p:nvCxnSpPr>
        <p:spPr>
          <a:xfrm>
            <a:off x="4648617" y="1265998"/>
            <a:ext cx="0" cy="2480883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btitle 1">
            <a:extLst>
              <a:ext uri="{FF2B5EF4-FFF2-40B4-BE49-F238E27FC236}">
                <a16:creationId xmlns:a16="http://schemas.microsoft.com/office/drawing/2014/main" id="{EDDC825F-8F5D-1806-7FB8-9E94F87B224F}"/>
              </a:ext>
            </a:extLst>
          </p:cNvPr>
          <p:cNvSpPr txBox="1">
            <a:spLocks/>
          </p:cNvSpPr>
          <p:nvPr/>
        </p:nvSpPr>
        <p:spPr>
          <a:xfrm>
            <a:off x="3381697" y="2204275"/>
            <a:ext cx="2493816" cy="44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1" i="0" u="none" strike="noStrike" cap="none">
                <a:solidFill>
                  <a:schemeClr val="bg2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Pilots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5" name="Graphic 44" descr="Cloud with solid fill">
            <a:extLst>
              <a:ext uri="{FF2B5EF4-FFF2-40B4-BE49-F238E27FC236}">
                <a16:creationId xmlns:a16="http://schemas.microsoft.com/office/drawing/2014/main" id="{224248F8-DA09-FCAD-D389-95C744291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5526" y="2183378"/>
            <a:ext cx="914400" cy="914400"/>
          </a:xfrm>
          <a:prstGeom prst="rect">
            <a:avLst/>
          </a:prstGeom>
        </p:spPr>
      </p:pic>
      <p:pic>
        <p:nvPicPr>
          <p:cNvPr id="47" name="Graphic 46" descr="Artificial Intelligence with solid fill">
            <a:extLst>
              <a:ext uri="{FF2B5EF4-FFF2-40B4-BE49-F238E27FC236}">
                <a16:creationId xmlns:a16="http://schemas.microsoft.com/office/drawing/2014/main" id="{A6665684-0B20-4186-82A3-3410A56CC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5794" y="2188136"/>
            <a:ext cx="914400" cy="914400"/>
          </a:xfrm>
          <a:prstGeom prst="rect">
            <a:avLst/>
          </a:prstGeom>
        </p:spPr>
      </p:pic>
      <p:pic>
        <p:nvPicPr>
          <p:cNvPr id="52" name="Graphic 51" descr="Illustrator with solid fill">
            <a:extLst>
              <a:ext uri="{FF2B5EF4-FFF2-40B4-BE49-F238E27FC236}">
                <a16:creationId xmlns:a16="http://schemas.microsoft.com/office/drawing/2014/main" id="{F542015C-35A0-83F1-2C5B-DBCF4DDD4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4770" y="464988"/>
            <a:ext cx="914400" cy="914400"/>
          </a:xfrm>
          <a:prstGeom prst="rect">
            <a:avLst/>
          </a:prstGeom>
        </p:spPr>
      </p:pic>
      <p:pic>
        <p:nvPicPr>
          <p:cNvPr id="61" name="Graphic 60" descr="Database with solid fill">
            <a:extLst>
              <a:ext uri="{FF2B5EF4-FFF2-40B4-BE49-F238E27FC236}">
                <a16:creationId xmlns:a16="http://schemas.microsoft.com/office/drawing/2014/main" id="{D18F4CBE-E5B2-3A30-3DC8-766AB816A3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1405" y="367431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02602-CAF7-E953-F0D7-B99AE0381855}"/>
              </a:ext>
            </a:extLst>
          </p:cNvPr>
          <p:cNvSpPr txBox="1"/>
          <p:nvPr/>
        </p:nvSpPr>
        <p:spPr>
          <a:xfrm>
            <a:off x="3342493" y="2542151"/>
            <a:ext cx="699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</a:rPr>
              <a:t>Metrics and KPIs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644E7-FB0D-A7C5-3081-8360BAB8999C}"/>
              </a:ext>
            </a:extLst>
          </p:cNvPr>
          <p:cNvSpPr txBox="1"/>
          <p:nvPr/>
        </p:nvSpPr>
        <p:spPr>
          <a:xfrm>
            <a:off x="4258644" y="2480596"/>
            <a:ext cx="75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 err="1"/>
              <a:t>Process</a:t>
            </a:r>
            <a:r>
              <a:rPr lang="it-IT" sz="800" i="1"/>
              <a:t> and </a:t>
            </a:r>
          </a:p>
          <a:p>
            <a:pPr algn="ctr"/>
            <a:r>
              <a:rPr lang="it-IT" sz="800" i="1" err="1"/>
              <a:t>operations</a:t>
            </a:r>
            <a:r>
              <a:rPr lang="it-IT" sz="800" i="1"/>
              <a:t> </a:t>
            </a:r>
            <a:r>
              <a:rPr lang="it-IT" sz="800" i="1" err="1"/>
              <a:t>optimization</a:t>
            </a:r>
            <a:endParaRPr lang="it-IT" sz="8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EA5F6-A849-FA28-FB7D-E2D585F18167}"/>
              </a:ext>
            </a:extLst>
          </p:cNvPr>
          <p:cNvSpPr txBox="1"/>
          <p:nvPr/>
        </p:nvSpPr>
        <p:spPr>
          <a:xfrm>
            <a:off x="4972015" y="2523006"/>
            <a:ext cx="1078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chemeClr val="bg1"/>
                </a:solidFill>
              </a:rPr>
              <a:t>Data </a:t>
            </a:r>
            <a:r>
              <a:rPr lang="it-IT" sz="800" i="1" dirty="0" err="1">
                <a:solidFill>
                  <a:schemeClr val="bg1"/>
                </a:solidFill>
              </a:rPr>
              <a:t>harmonization</a:t>
            </a:r>
            <a:r>
              <a:rPr lang="it-IT" sz="800" i="1" dirty="0">
                <a:solidFill>
                  <a:schemeClr val="bg1"/>
                </a:solidFill>
              </a:rPr>
              <a:t> and transformation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D714A-6364-0335-9E60-FB7A79C754D6}"/>
              </a:ext>
            </a:extLst>
          </p:cNvPr>
          <p:cNvSpPr txBox="1"/>
          <p:nvPr/>
        </p:nvSpPr>
        <p:spPr>
          <a:xfrm rot="16200000">
            <a:off x="1518347" y="1749056"/>
            <a:ext cx="79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/>
              <a:t>Training and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C6B4E-D8A3-6246-F43D-8D8677099F9E}"/>
              </a:ext>
            </a:extLst>
          </p:cNvPr>
          <p:cNvSpPr txBox="1"/>
          <p:nvPr/>
        </p:nvSpPr>
        <p:spPr>
          <a:xfrm rot="16200000">
            <a:off x="4098938" y="1598373"/>
            <a:ext cx="79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 err="1"/>
              <a:t>Indexing</a:t>
            </a:r>
            <a:r>
              <a:rPr lang="it-IT" sz="800" i="1"/>
              <a:t> and ranking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0CBB5-9D3C-3E19-6B70-51FE53BBD790}"/>
              </a:ext>
            </a:extLst>
          </p:cNvPr>
          <p:cNvSpPr txBox="1"/>
          <p:nvPr/>
        </p:nvSpPr>
        <p:spPr>
          <a:xfrm rot="16200000">
            <a:off x="3952814" y="3140013"/>
            <a:ext cx="9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 err="1"/>
              <a:t>Semantics</a:t>
            </a:r>
            <a:r>
              <a:rPr lang="it-IT" sz="800" i="1"/>
              <a:t> and </a:t>
            </a:r>
            <a:r>
              <a:rPr lang="it-IT" sz="800" i="1" err="1"/>
              <a:t>computation</a:t>
            </a:r>
            <a:r>
              <a:rPr lang="it-IT" sz="800" i="1"/>
              <a:t> </a:t>
            </a:r>
            <a:r>
              <a:rPr lang="it-IT" sz="800" i="1" err="1"/>
              <a:t>formalization</a:t>
            </a:r>
            <a:endParaRPr lang="it-IT" sz="8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312B5-7AB4-1FAB-D43D-BE6EF9139D4A}"/>
              </a:ext>
            </a:extLst>
          </p:cNvPr>
          <p:cNvSpPr txBox="1"/>
          <p:nvPr/>
        </p:nvSpPr>
        <p:spPr>
          <a:xfrm rot="5400000">
            <a:off x="6904840" y="3208697"/>
            <a:ext cx="1006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/>
              <a:t>Data </a:t>
            </a:r>
            <a:r>
              <a:rPr lang="it-IT" sz="800" i="1" err="1"/>
              <a:t>contextualization</a:t>
            </a:r>
            <a:endParaRPr lang="it-IT" sz="800" i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27C8CB-E499-CD5D-7A30-904286B1E914}"/>
              </a:ext>
            </a:extLst>
          </p:cNvPr>
          <p:cNvSpPr txBox="1"/>
          <p:nvPr/>
        </p:nvSpPr>
        <p:spPr>
          <a:xfrm rot="5400000">
            <a:off x="6905934" y="1744239"/>
            <a:ext cx="1006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/>
              <a:t>Processing and </a:t>
            </a:r>
            <a:r>
              <a:rPr lang="it-IT" sz="800" i="1" err="1"/>
              <a:t>analysing</a:t>
            </a:r>
            <a:endParaRPr lang="it-IT" sz="800" i="1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53CF02-5BB9-AAB4-5310-0957701D043D}"/>
              </a:ext>
            </a:extLst>
          </p:cNvPr>
          <p:cNvCxnSpPr>
            <a:cxnSpLocks/>
          </p:cNvCxnSpPr>
          <p:nvPr/>
        </p:nvCxnSpPr>
        <p:spPr>
          <a:xfrm>
            <a:off x="624840" y="4067598"/>
            <a:ext cx="655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DAEDEC-BA16-511D-E5F1-4F7363CB5599}"/>
              </a:ext>
            </a:extLst>
          </p:cNvPr>
          <p:cNvCxnSpPr>
            <a:cxnSpLocks/>
          </p:cNvCxnSpPr>
          <p:nvPr/>
        </p:nvCxnSpPr>
        <p:spPr>
          <a:xfrm>
            <a:off x="624840" y="4364778"/>
            <a:ext cx="65532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CC4AA38-12D4-D293-7094-0F95721B43BC}"/>
              </a:ext>
            </a:extLst>
          </p:cNvPr>
          <p:cNvSpPr txBox="1"/>
          <p:nvPr/>
        </p:nvSpPr>
        <p:spPr>
          <a:xfrm>
            <a:off x="405780" y="3865444"/>
            <a:ext cx="1093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 err="1"/>
              <a:t>Physical</a:t>
            </a:r>
            <a:r>
              <a:rPr lang="it-IT" sz="800" i="1"/>
              <a:t> connection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074E91-CBEA-2B40-67CA-E9DB8C95616C}"/>
              </a:ext>
            </a:extLst>
          </p:cNvPr>
          <p:cNvSpPr txBox="1"/>
          <p:nvPr/>
        </p:nvSpPr>
        <p:spPr>
          <a:xfrm>
            <a:off x="405779" y="4162031"/>
            <a:ext cx="1093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 err="1"/>
              <a:t>Logical</a:t>
            </a:r>
            <a:r>
              <a:rPr lang="it-IT" sz="800" i="1"/>
              <a:t> connection</a:t>
            </a:r>
          </a:p>
        </p:txBody>
      </p:sp>
    </p:spTree>
    <p:extLst>
      <p:ext uri="{BB962C8B-B14F-4D97-AF65-F5344CB8AC3E}">
        <p14:creationId xmlns:p14="http://schemas.microsoft.com/office/powerpoint/2010/main" val="426505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EBDCD-AD82-F7CB-875F-4FB3F983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A75CE8-DF33-BDE0-0E5F-C0495F7A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400" y="1388250"/>
            <a:ext cx="5935200" cy="2367000"/>
          </a:xfrm>
        </p:spPr>
        <p:txBody>
          <a:bodyPr/>
          <a:lstStyle/>
          <a:p>
            <a:pPr marL="139697" indent="0" algn="ctr"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 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Green Deal Index (GDI)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 is a </a:t>
            </a:r>
            <a:r>
              <a:rPr lang="en-GB" sz="1800" b="1" dirty="0">
                <a:solidFill>
                  <a:srgbClr val="FF0000"/>
                </a:solidFill>
                <a:latin typeface="+mn-lt"/>
              </a:rPr>
              <a:t>comprehensive sustainability Key Performance Indicator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developed to measure the manufacturing companies’ sustainability performance and alignment with the </a:t>
            </a:r>
            <a:r>
              <a:rPr lang="en-GB" sz="1800" b="1" dirty="0">
                <a:solidFill>
                  <a:srgbClr val="FF0000"/>
                </a:solidFill>
                <a:latin typeface="+mn-lt"/>
              </a:rPr>
              <a:t>EU Green Deal objectives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It assesses environmental, social, and economic factors related to 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sustainability, carbon neutrality, and circular economy practices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en-IT" sz="180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919092-35B7-E798-E82B-CDF49110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Green Deal Index (GDI)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567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1313F-892B-FA97-73F3-22DE8451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D014B5A-A94F-13B9-CC30-42E1E22C441C}"/>
              </a:ext>
            </a:extLst>
          </p:cNvPr>
          <p:cNvSpPr/>
          <p:nvPr/>
        </p:nvSpPr>
        <p:spPr>
          <a:xfrm>
            <a:off x="1104553" y="1003159"/>
            <a:ext cx="2773680" cy="3733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 dirty="0">
                <a:solidFill>
                  <a:srgbClr val="FF0000"/>
                </a:solidFill>
              </a:rPr>
              <a:t>Green Deal Performance Assessment (GDPA) methodology</a:t>
            </a:r>
            <a:endParaRPr lang="en-GB" sz="1050" b="1" dirty="0">
              <a:solidFill>
                <a:srgbClr val="FF000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4EFDF2C-851C-BD20-7D96-84F9C7B724A2}"/>
              </a:ext>
            </a:extLst>
          </p:cNvPr>
          <p:cNvCxnSpPr/>
          <p:nvPr/>
        </p:nvCxnSpPr>
        <p:spPr>
          <a:xfrm flipH="1">
            <a:off x="4205279" y="2156329"/>
            <a:ext cx="1767" cy="17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9A8C0EDA-F91F-73E3-6CD1-B7F86FDE08F5}"/>
              </a:ext>
            </a:extLst>
          </p:cNvPr>
          <p:cNvSpPr/>
          <p:nvPr/>
        </p:nvSpPr>
        <p:spPr>
          <a:xfrm>
            <a:off x="1773156" y="3067745"/>
            <a:ext cx="1440179" cy="5943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>
                <a:solidFill>
                  <a:srgbClr val="002060"/>
                </a:solidFill>
              </a:rPr>
              <a:t>GDI ARDO</a:t>
            </a:r>
            <a:endParaRPr lang="en-GB" sz="1050" b="1">
              <a:solidFill>
                <a:srgbClr val="00206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A4B6096-D10B-763B-3D51-A6FA08331EFF}"/>
              </a:ext>
            </a:extLst>
          </p:cNvPr>
          <p:cNvSpPr/>
          <p:nvPr/>
        </p:nvSpPr>
        <p:spPr>
          <a:xfrm>
            <a:off x="5300658" y="3066912"/>
            <a:ext cx="1440179" cy="5943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>
                <a:solidFill>
                  <a:srgbClr val="002060"/>
                </a:solidFill>
              </a:rPr>
              <a:t>GDI HONKA</a:t>
            </a:r>
            <a:endParaRPr lang="en-GB" sz="1050" b="1">
              <a:solidFill>
                <a:srgbClr val="00206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8A3CE69-3DCD-A6E4-852F-7FF0FC3FDCD5}"/>
              </a:ext>
            </a:extLst>
          </p:cNvPr>
          <p:cNvSpPr/>
          <p:nvPr/>
        </p:nvSpPr>
        <p:spPr>
          <a:xfrm>
            <a:off x="1903073" y="3907835"/>
            <a:ext cx="1440179" cy="594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/>
              <a:t>FINAL OBJECTIVE GDI</a:t>
            </a:r>
            <a:endParaRPr lang="en-GB" sz="1050" b="1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164D14CB-A4BF-1E2A-A43F-9AFC694C1C98}"/>
              </a:ext>
            </a:extLst>
          </p:cNvPr>
          <p:cNvSpPr/>
          <p:nvPr/>
        </p:nvSpPr>
        <p:spPr>
          <a:xfrm>
            <a:off x="4235745" y="4006894"/>
            <a:ext cx="162397" cy="594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247696-A425-2FDF-E193-00E2F1BBEE92}"/>
              </a:ext>
            </a:extLst>
          </p:cNvPr>
          <p:cNvSpPr txBox="1"/>
          <p:nvPr/>
        </p:nvSpPr>
        <p:spPr>
          <a:xfrm>
            <a:off x="4471476" y="3892105"/>
            <a:ext cx="1691779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050" b="1"/>
              <a:t>AS-IS</a:t>
            </a:r>
            <a:r>
              <a:rPr lang="it-IT" sz="1050"/>
              <a:t> (before CLARUS)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0A3143-24D6-649F-FF8A-BB0892E913D7}"/>
              </a:ext>
            </a:extLst>
          </p:cNvPr>
          <p:cNvSpPr txBox="1"/>
          <p:nvPr/>
        </p:nvSpPr>
        <p:spPr>
          <a:xfrm>
            <a:off x="6219156" y="4185921"/>
            <a:ext cx="1854316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? Impact of AI Toolkit ?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06489043-1A0E-9E4D-9924-369B5A433D7E}"/>
              </a:ext>
            </a:extLst>
          </p:cNvPr>
          <p:cNvSpPr/>
          <p:nvPr/>
        </p:nvSpPr>
        <p:spPr>
          <a:xfrm>
            <a:off x="1576100" y="2947406"/>
            <a:ext cx="5350009" cy="840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E37CC0C-B818-748A-B9D6-DC7A1B80AFF5}"/>
              </a:ext>
            </a:extLst>
          </p:cNvPr>
          <p:cNvSpPr txBox="1"/>
          <p:nvPr/>
        </p:nvSpPr>
        <p:spPr>
          <a:xfrm>
            <a:off x="2986012" y="207817"/>
            <a:ext cx="2634614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050" err="1"/>
              <a:t>Semantics</a:t>
            </a:r>
            <a:r>
              <a:rPr lang="it-IT" sz="1050"/>
              <a:t> to </a:t>
            </a:r>
            <a:r>
              <a:rPr lang="it-IT" sz="1050" err="1"/>
              <a:t>ease</a:t>
            </a:r>
            <a:r>
              <a:rPr lang="it-IT" sz="1050"/>
              <a:t> the data </a:t>
            </a:r>
            <a:r>
              <a:rPr lang="it-IT" sz="1050" err="1"/>
              <a:t>identification</a:t>
            </a:r>
            <a:r>
              <a:rPr lang="it-IT" sz="1050"/>
              <a:t> and KPI </a:t>
            </a:r>
            <a:r>
              <a:rPr lang="it-IT" sz="1050" err="1"/>
              <a:t>calculation</a:t>
            </a:r>
            <a:r>
              <a:rPr lang="it-IT" sz="1050"/>
              <a:t> of GDPA</a:t>
            </a:r>
            <a:endParaRPr lang="en-GB" sz="1050"/>
          </a:p>
        </p:txBody>
      </p:sp>
      <p:sp>
        <p:nvSpPr>
          <p:cNvPr id="35" name="Stella a 5 punte 34">
            <a:extLst>
              <a:ext uri="{FF2B5EF4-FFF2-40B4-BE49-F238E27FC236}">
                <a16:creationId xmlns:a16="http://schemas.microsoft.com/office/drawing/2014/main" id="{5B8808AF-D53B-8D61-99F7-86A6D8B7D3D5}"/>
              </a:ext>
            </a:extLst>
          </p:cNvPr>
          <p:cNvSpPr/>
          <p:nvPr/>
        </p:nvSpPr>
        <p:spPr>
          <a:xfrm>
            <a:off x="4007774" y="3230526"/>
            <a:ext cx="300987" cy="267161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highlight>
                <a:srgbClr val="FFFF00"/>
              </a:highligh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2DF05FA-0BE9-7440-16F6-AF54071BB62A}"/>
              </a:ext>
            </a:extLst>
          </p:cNvPr>
          <p:cNvSpPr/>
          <p:nvPr/>
        </p:nvSpPr>
        <p:spPr>
          <a:xfrm>
            <a:off x="4579273" y="980299"/>
            <a:ext cx="2453640" cy="396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>
                <a:solidFill>
                  <a:srgbClr val="FF0000"/>
                </a:solidFill>
              </a:rPr>
              <a:t>Green Deal </a:t>
            </a:r>
            <a:r>
              <a:rPr lang="it-IT" sz="1050" b="1" err="1">
                <a:solidFill>
                  <a:srgbClr val="FF0000"/>
                </a:solidFill>
              </a:rPr>
              <a:t>Ontology</a:t>
            </a:r>
            <a:endParaRPr lang="it-IT" sz="1800" b="1">
              <a:solidFill>
                <a:srgbClr val="FF0000"/>
              </a:solidFill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FE953C23-A175-10E1-78BD-0FC02746B7CD}"/>
              </a:ext>
            </a:extLst>
          </p:cNvPr>
          <p:cNvCxnSpPr/>
          <p:nvPr/>
        </p:nvCxnSpPr>
        <p:spPr>
          <a:xfrm flipV="1">
            <a:off x="4002381" y="1226154"/>
            <a:ext cx="460378" cy="4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246383D-D240-F373-6623-02053BC072A9}"/>
              </a:ext>
            </a:extLst>
          </p:cNvPr>
          <p:cNvCxnSpPr/>
          <p:nvPr/>
        </p:nvCxnSpPr>
        <p:spPr>
          <a:xfrm flipV="1">
            <a:off x="3140327" y="688245"/>
            <a:ext cx="2130485" cy="34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3334DF7-62CD-D0B9-B343-0CDD30DB3B66}"/>
              </a:ext>
            </a:extLst>
          </p:cNvPr>
          <p:cNvCxnSpPr/>
          <p:nvPr/>
        </p:nvCxnSpPr>
        <p:spPr>
          <a:xfrm flipH="1">
            <a:off x="3140028" y="701305"/>
            <a:ext cx="2695" cy="19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2DA4BE-B0D6-79F0-41AC-175BC253611C}"/>
              </a:ext>
            </a:extLst>
          </p:cNvPr>
          <p:cNvCxnSpPr>
            <a:cxnSpLocks/>
          </p:cNvCxnSpPr>
          <p:nvPr/>
        </p:nvCxnSpPr>
        <p:spPr>
          <a:xfrm flipH="1">
            <a:off x="5269673" y="690521"/>
            <a:ext cx="2695" cy="19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29DDA5C-8343-D563-C9D5-2ACEDF79053E}"/>
              </a:ext>
            </a:extLst>
          </p:cNvPr>
          <p:cNvCxnSpPr>
            <a:cxnSpLocks/>
          </p:cNvCxnSpPr>
          <p:nvPr/>
        </p:nvCxnSpPr>
        <p:spPr>
          <a:xfrm flipH="1">
            <a:off x="4205357" y="1556342"/>
            <a:ext cx="2695" cy="19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B6E655EB-A032-1971-615D-A88DE478EB31}"/>
              </a:ext>
            </a:extLst>
          </p:cNvPr>
          <p:cNvCxnSpPr>
            <a:cxnSpLocks/>
          </p:cNvCxnSpPr>
          <p:nvPr/>
        </p:nvCxnSpPr>
        <p:spPr>
          <a:xfrm flipV="1">
            <a:off x="2397586" y="1549439"/>
            <a:ext cx="3416126" cy="1318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D12A33F6-D8CC-0C61-3A12-5537F633ECDD}"/>
              </a:ext>
            </a:extLst>
          </p:cNvPr>
          <p:cNvCxnSpPr>
            <a:cxnSpLocks/>
          </p:cNvCxnSpPr>
          <p:nvPr/>
        </p:nvCxnSpPr>
        <p:spPr>
          <a:xfrm flipH="1">
            <a:off x="2394160" y="1389990"/>
            <a:ext cx="0" cy="16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83D97AD-33BE-6855-D79F-A82A924845AB}"/>
              </a:ext>
            </a:extLst>
          </p:cNvPr>
          <p:cNvCxnSpPr>
            <a:cxnSpLocks/>
          </p:cNvCxnSpPr>
          <p:nvPr/>
        </p:nvCxnSpPr>
        <p:spPr>
          <a:xfrm flipH="1">
            <a:off x="5812378" y="1384029"/>
            <a:ext cx="2695" cy="16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B72BB1AA-EC6B-C0D5-0ECD-32BAB5006E0E}"/>
              </a:ext>
            </a:extLst>
          </p:cNvPr>
          <p:cNvSpPr/>
          <p:nvPr/>
        </p:nvSpPr>
        <p:spPr>
          <a:xfrm>
            <a:off x="2819053" y="1782821"/>
            <a:ext cx="2773680" cy="37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 err="1">
                <a:solidFill>
                  <a:srgbClr val="002060"/>
                </a:solidFill>
              </a:rPr>
              <a:t>Indicators</a:t>
            </a:r>
            <a:r>
              <a:rPr lang="it-IT" sz="1050" b="1">
                <a:solidFill>
                  <a:srgbClr val="002060"/>
                </a:solidFill>
              </a:rPr>
              <a:t> </a:t>
            </a:r>
            <a:r>
              <a:rPr lang="it-IT" sz="1050" b="1" err="1">
                <a:solidFill>
                  <a:srgbClr val="002060"/>
                </a:solidFill>
              </a:rPr>
              <a:t>selection</a:t>
            </a:r>
            <a:endParaRPr lang="it-IT" sz="1800" b="1">
              <a:solidFill>
                <a:srgbClr val="002060"/>
              </a:solidFill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294146D-B35D-1143-1E8F-7A007C2AA334}"/>
              </a:ext>
            </a:extLst>
          </p:cNvPr>
          <p:cNvSpPr/>
          <p:nvPr/>
        </p:nvSpPr>
        <p:spPr>
          <a:xfrm>
            <a:off x="2819052" y="2378639"/>
            <a:ext cx="2773680" cy="37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050" b="1">
                <a:solidFill>
                  <a:srgbClr val="002060"/>
                </a:solidFill>
              </a:rPr>
              <a:t>Indicators </a:t>
            </a:r>
            <a:r>
              <a:rPr lang="it-IT" sz="1050" b="1" err="1">
                <a:solidFill>
                  <a:srgbClr val="002060"/>
                </a:solidFill>
              </a:rPr>
              <a:t>aggregation</a:t>
            </a:r>
            <a:r>
              <a:rPr lang="it-IT" sz="1050" b="1">
                <a:solidFill>
                  <a:srgbClr val="002060"/>
                </a:solidFill>
              </a:rPr>
              <a:t> (GDI)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30F7BCE9-3BB8-F714-4E96-2397D3909177}"/>
              </a:ext>
            </a:extLst>
          </p:cNvPr>
          <p:cNvCxnSpPr>
            <a:cxnSpLocks/>
          </p:cNvCxnSpPr>
          <p:nvPr/>
        </p:nvCxnSpPr>
        <p:spPr>
          <a:xfrm flipH="1">
            <a:off x="4200036" y="2769774"/>
            <a:ext cx="1767" cy="17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ngolare in su 44">
            <a:extLst>
              <a:ext uri="{FF2B5EF4-FFF2-40B4-BE49-F238E27FC236}">
                <a16:creationId xmlns:a16="http://schemas.microsoft.com/office/drawing/2014/main" id="{088605EE-4B15-B112-0B23-024DA10AF50C}"/>
              </a:ext>
            </a:extLst>
          </p:cNvPr>
          <p:cNvSpPr/>
          <p:nvPr/>
        </p:nvSpPr>
        <p:spPr>
          <a:xfrm rot="5400000">
            <a:off x="3421343" y="3993374"/>
            <a:ext cx="680384" cy="471587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9D9D9F1-980C-D7D0-BA98-F88FDD4708B0}"/>
              </a:ext>
            </a:extLst>
          </p:cNvPr>
          <p:cNvSpPr txBox="1"/>
          <p:nvPr/>
        </p:nvSpPr>
        <p:spPr>
          <a:xfrm>
            <a:off x="4462759" y="4441463"/>
            <a:ext cx="1691779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050" b="1"/>
              <a:t>TO-BE</a:t>
            </a:r>
            <a:r>
              <a:rPr lang="it-IT" sz="1050"/>
              <a:t> (after CLARUS)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8AACA01B-ACD2-FA22-EA5A-048354EFBEFE}"/>
              </a:ext>
            </a:extLst>
          </p:cNvPr>
          <p:cNvCxnSpPr/>
          <p:nvPr/>
        </p:nvCxnSpPr>
        <p:spPr>
          <a:xfrm flipH="1">
            <a:off x="6083247" y="2267974"/>
            <a:ext cx="913330" cy="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rentesi graffa aperta 51">
            <a:extLst>
              <a:ext uri="{FF2B5EF4-FFF2-40B4-BE49-F238E27FC236}">
                <a16:creationId xmlns:a16="http://schemas.microsoft.com/office/drawing/2014/main" id="{B94A7861-859A-02CA-A149-C7C4651BFA3C}"/>
              </a:ext>
            </a:extLst>
          </p:cNvPr>
          <p:cNvSpPr/>
          <p:nvPr/>
        </p:nvSpPr>
        <p:spPr>
          <a:xfrm rot="10800000">
            <a:off x="5812031" y="1776619"/>
            <a:ext cx="157635" cy="9866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47F0A6E-5DB9-04EB-BF16-675E5D1B118B}"/>
              </a:ext>
            </a:extLst>
          </p:cNvPr>
          <p:cNvSpPr txBox="1"/>
          <p:nvPr/>
        </p:nvSpPr>
        <p:spPr>
          <a:xfrm>
            <a:off x="7150972" y="1971654"/>
            <a:ext cx="1594403" cy="5770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050"/>
              <a:t>Scores identification and </a:t>
            </a:r>
            <a:r>
              <a:rPr lang="it-IT" sz="1050" err="1"/>
              <a:t>aggregation</a:t>
            </a:r>
            <a:r>
              <a:rPr lang="it-IT" sz="1050"/>
              <a:t> </a:t>
            </a:r>
            <a:r>
              <a:rPr lang="it-IT" sz="1050" err="1"/>
              <a:t>method</a:t>
            </a:r>
            <a:r>
              <a:rPr lang="it-IT" sz="1050"/>
              <a:t> selection</a:t>
            </a:r>
            <a:endParaRPr lang="it-IT" sz="1800"/>
          </a:p>
        </p:txBody>
      </p:sp>
      <p:sp>
        <p:nvSpPr>
          <p:cNvPr id="8" name="Freccia angolare bidirezionale 7">
            <a:extLst>
              <a:ext uri="{FF2B5EF4-FFF2-40B4-BE49-F238E27FC236}">
                <a16:creationId xmlns:a16="http://schemas.microsoft.com/office/drawing/2014/main" id="{CA03682B-63CE-4278-12C3-42E06CD89824}"/>
              </a:ext>
            </a:extLst>
          </p:cNvPr>
          <p:cNvSpPr/>
          <p:nvPr/>
        </p:nvSpPr>
        <p:spPr>
          <a:xfrm rot="16200000">
            <a:off x="7219365" y="1144284"/>
            <a:ext cx="785482" cy="615832"/>
          </a:xfrm>
          <a:prstGeom prst="leftUpArrow">
            <a:avLst>
              <a:gd name="adj1" fmla="val 8770"/>
              <a:gd name="adj2" fmla="val 25000"/>
              <a:gd name="adj3" fmla="val 2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18790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:a16="http://schemas.microsoft.com/office/drawing/2014/main" id="{E0A8BE69-AFEC-46DC-9726-019760D9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2429"/>
            <a:ext cx="8520600" cy="471807"/>
          </a:xfrm>
        </p:spPr>
        <p:txBody>
          <a:bodyPr/>
          <a:lstStyle/>
          <a:p>
            <a:r>
              <a:rPr lang="fi-FI" sz="1800" dirty="0"/>
              <a:t>Green </a:t>
            </a:r>
            <a:r>
              <a:rPr lang="fi-FI" sz="1800" dirty="0" err="1"/>
              <a:t>Deal</a:t>
            </a:r>
            <a:r>
              <a:rPr lang="fi-FI" sz="1800" dirty="0"/>
              <a:t> Performance Assessment 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BB641-2288-4198-96D5-BD0DE46A639D}"/>
              </a:ext>
            </a:extLst>
          </p:cNvPr>
          <p:cNvSpPr txBox="1"/>
          <p:nvPr/>
        </p:nvSpPr>
        <p:spPr>
          <a:xfrm>
            <a:off x="155850" y="786630"/>
            <a:ext cx="8832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chemeClr val="bg2"/>
                </a:solidFill>
                <a:latin typeface="+mn-lt"/>
              </a:rPr>
              <a:t>GDPA Methodology General Scheme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3BD30-B20D-E5B6-8193-E801256C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14" y="1105131"/>
            <a:ext cx="6860683" cy="38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A6-B453-0195-F6C1-5C7F808D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838B7B0E-7230-27E5-AAFB-59A79641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Green Deal </a:t>
            </a:r>
            <a:r>
              <a:rPr lang="it-IT" err="1"/>
              <a:t>Ontology</a:t>
            </a:r>
            <a:r>
              <a:rPr lang="it-IT"/>
              <a:t> concept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4644E-DF14-FF43-5595-F05998057DD4}"/>
              </a:ext>
            </a:extLst>
          </p:cNvPr>
          <p:cNvSpPr txBox="1"/>
          <p:nvPr/>
        </p:nvSpPr>
        <p:spPr>
          <a:xfrm>
            <a:off x="798195" y="1248406"/>
            <a:ext cx="754761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22222"/>
                </a:solidFill>
              </a:rPr>
              <a:t>A </a:t>
            </a:r>
            <a:r>
              <a:rPr lang="en-US" sz="1200" b="1">
                <a:solidFill>
                  <a:schemeClr val="tx1"/>
                </a:solidFill>
              </a:rPr>
              <a:t>Green Deal Ontology (GDO) </a:t>
            </a:r>
            <a:r>
              <a:rPr lang="en-US" sz="1200">
                <a:solidFill>
                  <a:srgbClr val="222222"/>
                </a:solidFill>
              </a:rPr>
              <a:t>is developed, that represents a set of representational primitives with which to </a:t>
            </a:r>
            <a:r>
              <a:rPr lang="en-US" sz="1200" b="1">
                <a:solidFill>
                  <a:srgbClr val="222222"/>
                </a:solidFill>
              </a:rPr>
              <a:t>model the environmental sustainability domain of knowledge created by the Green Deal Performance Assessment (GDPA) methodology</a:t>
            </a:r>
            <a:r>
              <a:rPr lang="en-US" sz="1200">
                <a:solidFill>
                  <a:srgbClr val="222222"/>
                </a:solidFill>
              </a:rPr>
              <a:t>, developed in WP1.</a:t>
            </a:r>
          </a:p>
          <a:p>
            <a:pPr algn="just"/>
            <a:r>
              <a:rPr lang="en-US" sz="1200">
                <a:solidFill>
                  <a:srgbClr val="222222"/>
                </a:solidFill>
              </a:rPr>
              <a:t>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22222"/>
                </a:solidFill>
              </a:rPr>
              <a:t>The representational primitives will be classes, properties, and relationships necessary and useful to gather environmental sustainability data and allow the calculation of the </a:t>
            </a:r>
            <a:r>
              <a:rPr lang="en-US" sz="1200" b="1">
                <a:solidFill>
                  <a:srgbClr val="222222"/>
                </a:solidFill>
              </a:rPr>
              <a:t>Green Deal Index (GDI)</a:t>
            </a:r>
            <a:r>
              <a:rPr lang="en-US" sz="1200">
                <a:solidFill>
                  <a:srgbClr val="222222"/>
                </a:solidFill>
              </a:rPr>
              <a:t>. </a:t>
            </a:r>
          </a:p>
          <a:p>
            <a:pPr algn="just"/>
            <a:endParaRPr lang="en-US" sz="1200">
              <a:solidFill>
                <a:srgbClr val="22222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22222"/>
                </a:solidFill>
              </a:rPr>
              <a:t>The new Green Deal Ontology will allow for </a:t>
            </a:r>
            <a:r>
              <a:rPr lang="en-US" sz="1200" b="1">
                <a:solidFill>
                  <a:srgbClr val="222222"/>
                </a:solidFill>
              </a:rPr>
              <a:t>modeling knowledge about environmental sustainability data and performances in the food engineering domain</a:t>
            </a:r>
            <a:r>
              <a:rPr lang="en-US" sz="1200">
                <a:solidFill>
                  <a:srgbClr val="222222"/>
                </a:solidFill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>
              <a:solidFill>
                <a:srgbClr val="22222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222222"/>
                </a:solidFill>
              </a:rPr>
              <a:t>By providing </a:t>
            </a:r>
            <a:r>
              <a:rPr lang="en-US" sz="1200" b="1">
                <a:solidFill>
                  <a:srgbClr val="222222"/>
                </a:solidFill>
              </a:rPr>
              <a:t>context and purpose to data</a:t>
            </a:r>
            <a:r>
              <a:rPr lang="en-US" sz="1200">
                <a:solidFill>
                  <a:srgbClr val="222222"/>
                </a:solidFill>
              </a:rPr>
              <a:t>, the ontology allows for enhancement of </a:t>
            </a:r>
            <a:r>
              <a:rPr lang="en-US" sz="1200" b="1">
                <a:solidFill>
                  <a:srgbClr val="222222"/>
                </a:solidFill>
              </a:rPr>
              <a:t>knowledge interpretability and reusability</a:t>
            </a:r>
            <a:r>
              <a:rPr lang="en-US" sz="1200">
                <a:solidFill>
                  <a:srgbClr val="22222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59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ECE03-3022-B751-3ADF-7C994EDF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966D01E6-878B-70D3-5FBF-7C666073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Green Deal </a:t>
            </a:r>
            <a:r>
              <a:rPr lang="it-IT" err="1"/>
              <a:t>Ontology</a:t>
            </a:r>
            <a:r>
              <a:rPr lang="it-IT"/>
              <a:t> concept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A58E59-3D0F-1EE1-9F95-5F95532A8E65}"/>
              </a:ext>
            </a:extLst>
          </p:cNvPr>
          <p:cNvSpPr txBox="1"/>
          <p:nvPr/>
        </p:nvSpPr>
        <p:spPr>
          <a:xfrm>
            <a:off x="361593" y="1001810"/>
            <a:ext cx="7271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96336"/>
                </a:solidFill>
              </a:rPr>
              <a:t>Purpose of the Ontology</a:t>
            </a:r>
            <a:endParaRPr lang="en-US" sz="1200" dirty="0">
              <a:solidFill>
                <a:srgbClr val="39633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Semantically formalizes </a:t>
            </a:r>
            <a:r>
              <a:rPr lang="en-US" sz="1200" b="1" dirty="0">
                <a:solidFill>
                  <a:schemeClr val="tx1"/>
                </a:solidFill>
              </a:rPr>
              <a:t>KPI computation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/>
              <a:t>for the </a:t>
            </a:r>
            <a:r>
              <a:rPr lang="en-US" sz="1200" b="1" dirty="0">
                <a:solidFill>
                  <a:schemeClr val="tx1"/>
                </a:solidFill>
              </a:rPr>
              <a:t>Green Deal Index (GDI)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Links KPIs to </a:t>
            </a:r>
            <a:r>
              <a:rPr lang="en-US" sz="1200" b="1" dirty="0"/>
              <a:t>food processes</a:t>
            </a:r>
            <a:r>
              <a:rPr lang="en-US" sz="1200" dirty="0"/>
              <a:t>, equipment, and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Enables </a:t>
            </a:r>
            <a:r>
              <a:rPr lang="en-US" sz="1200" b="1" dirty="0"/>
              <a:t>context-aware sustainability analysis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9E2CCB-0C76-E069-12B9-50C2533C303F}"/>
              </a:ext>
            </a:extLst>
          </p:cNvPr>
          <p:cNvSpPr txBox="1"/>
          <p:nvPr/>
        </p:nvSpPr>
        <p:spPr>
          <a:xfrm>
            <a:off x="1286153" y="2190319"/>
            <a:ext cx="4623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96336"/>
                </a:solidFill>
              </a:rPr>
              <a:t>Knowledge Reuse for Similar Processes</a:t>
            </a:r>
            <a:endParaRPr lang="en-US" sz="1200" dirty="0">
              <a:solidFill>
                <a:srgbClr val="396336"/>
              </a:solidFill>
            </a:endParaRPr>
          </a:p>
          <a:p>
            <a:r>
              <a:rPr lang="en-US" sz="1200" dirty="0"/>
              <a:t>Companies with similar processes to pilot cases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Discover relevant </a:t>
            </a:r>
            <a:r>
              <a:rPr lang="en-US" sz="1200" b="1" dirty="0">
                <a:solidFill>
                  <a:schemeClr val="tx1"/>
                </a:solidFill>
              </a:rPr>
              <a:t>sustainability KPIs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Understand </a:t>
            </a:r>
            <a:r>
              <a:rPr lang="en-US" sz="1200" b="1" dirty="0">
                <a:solidFill>
                  <a:schemeClr val="tx1"/>
                </a:solidFill>
              </a:rPr>
              <a:t>where input data is collected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/>
              <a:t>(e.g., equipment, process step)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Get insight into how </a:t>
            </a:r>
            <a:r>
              <a:rPr lang="en-US" sz="1200" b="1" dirty="0">
                <a:solidFill>
                  <a:schemeClr val="tx1"/>
                </a:solidFill>
              </a:rPr>
              <a:t>processes impact sustainability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87FF3A-B9DC-4284-658C-D1864AB5A38E}"/>
              </a:ext>
            </a:extLst>
          </p:cNvPr>
          <p:cNvSpPr txBox="1"/>
          <p:nvPr/>
        </p:nvSpPr>
        <p:spPr>
          <a:xfrm>
            <a:off x="1286153" y="3567569"/>
            <a:ext cx="634732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396336"/>
                </a:solidFill>
              </a:rPr>
              <a:t>Methodological Guide for New Scenarios</a:t>
            </a:r>
            <a:endParaRPr lang="en-US" sz="1200">
              <a:solidFill>
                <a:srgbClr val="396336"/>
              </a:solidFill>
            </a:endParaRPr>
          </a:p>
          <a:p>
            <a:r>
              <a:rPr lang="en-US" sz="1200"/>
              <a:t>For companies with different processes: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Acts as a </a:t>
            </a:r>
            <a:r>
              <a:rPr lang="en-US" sz="1200" b="1">
                <a:solidFill>
                  <a:schemeClr val="tx1"/>
                </a:solidFill>
              </a:rPr>
              <a:t>template to formalize new KPIs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Offers a structured </a:t>
            </a:r>
            <a:r>
              <a:rPr lang="en-US" sz="1200" b="1">
                <a:solidFill>
                  <a:schemeClr val="tx1"/>
                </a:solidFill>
              </a:rPr>
              <a:t>approach to sustainability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Promotes </a:t>
            </a:r>
            <a:r>
              <a:rPr lang="en-US" sz="1200" b="1">
                <a:solidFill>
                  <a:schemeClr val="tx1"/>
                </a:solidFill>
              </a:rPr>
              <a:t>interoperability and comparability</a:t>
            </a: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07D78D-3401-62D2-A43A-203BAFEBD723}"/>
              </a:ext>
            </a:extLst>
          </p:cNvPr>
          <p:cNvGrpSpPr/>
          <p:nvPr/>
        </p:nvGrpSpPr>
        <p:grpSpPr>
          <a:xfrm>
            <a:off x="466869" y="2002565"/>
            <a:ext cx="466346" cy="1856408"/>
            <a:chOff x="1550668" y="1973914"/>
            <a:chExt cx="466346" cy="1856408"/>
          </a:xfrm>
        </p:grpSpPr>
        <p:sp>
          <p:nvSpPr>
            <p:cNvPr id="2" name="Freccia angolare in su 12">
              <a:extLst>
                <a:ext uri="{FF2B5EF4-FFF2-40B4-BE49-F238E27FC236}">
                  <a16:creationId xmlns:a16="http://schemas.microsoft.com/office/drawing/2014/main" id="{CBF2A4D7-47F5-AB1C-372C-0EF94DB36292}"/>
                </a:ext>
              </a:extLst>
            </p:cNvPr>
            <p:cNvSpPr/>
            <p:nvPr/>
          </p:nvSpPr>
          <p:spPr>
            <a:xfrm rot="5400000">
              <a:off x="946847" y="2778064"/>
              <a:ext cx="1656079" cy="448437"/>
            </a:xfrm>
            <a:prstGeom prst="bentUp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396336"/>
                </a:solidFill>
              </a:endParaRPr>
            </a:p>
          </p:txBody>
        </p:sp>
        <p:sp>
          <p:nvSpPr>
            <p:cNvPr id="3" name="Freccia angolare in su 12">
              <a:extLst>
                <a:ext uri="{FF2B5EF4-FFF2-40B4-BE49-F238E27FC236}">
                  <a16:creationId xmlns:a16="http://schemas.microsoft.com/office/drawing/2014/main" id="{E5035C0A-8521-945E-85C5-B02A21F958FF}"/>
                </a:ext>
              </a:extLst>
            </p:cNvPr>
            <p:cNvSpPr/>
            <p:nvPr/>
          </p:nvSpPr>
          <p:spPr>
            <a:xfrm rot="5400000">
              <a:off x="1546518" y="1978064"/>
              <a:ext cx="474646" cy="466346"/>
            </a:xfrm>
            <a:prstGeom prst="bentUp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396336"/>
                </a:solidFill>
              </a:endParaRPr>
            </a:p>
          </p:txBody>
        </p:sp>
      </p:grpSp>
      <p:pic>
        <p:nvPicPr>
          <p:cNvPr id="5" name="Picture 22">
            <a:extLst>
              <a:ext uri="{FF2B5EF4-FFF2-40B4-BE49-F238E27FC236}">
                <a16:creationId xmlns:a16="http://schemas.microsoft.com/office/drawing/2014/main" id="{1FA2A0EC-F76D-D5D4-E3C7-6175B038D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91" y="2002565"/>
            <a:ext cx="2899816" cy="19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F3977-6095-FD29-AC42-2B004865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098BD-91D5-B497-818F-85E4014E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22" y="90514"/>
            <a:ext cx="7487077" cy="402673"/>
          </a:xfrm>
        </p:spPr>
        <p:txBody>
          <a:bodyPr/>
          <a:lstStyle/>
          <a:p>
            <a:pPr algn="l"/>
            <a:r>
              <a:rPr lang="en" dirty="0"/>
              <a:t>The Applied Scenario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BA149-635C-B74A-6176-4424E8951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837" y="477661"/>
            <a:ext cx="8320123" cy="724346"/>
          </a:xfrm>
        </p:spPr>
        <p:txBody>
          <a:bodyPr/>
          <a:lstStyle/>
          <a:p>
            <a:pPr marL="139697" indent="0">
              <a:buNone/>
            </a:pPr>
            <a:r>
              <a:rPr lang="en-GB" sz="1350" b="1" dirty="0">
                <a:solidFill>
                  <a:srgbClr val="FF0000"/>
                </a:solidFill>
                <a:latin typeface="+mn-lt"/>
              </a:rPr>
              <a:t>Analytical Hierarchy Process (AHP)</a:t>
            </a:r>
            <a:r>
              <a:rPr lang="en-GB" sz="135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 is considered a solid alternative for structuring sustainability assessments as it allows: </a:t>
            </a:r>
            <a:r>
              <a:rPr lang="en-GB" sz="1350" b="1" dirty="0">
                <a:solidFill>
                  <a:srgbClr val="FF0000"/>
                </a:solidFill>
                <a:latin typeface="+mn-lt"/>
              </a:rPr>
              <a:t>expert judgment, qualitative criteria weighting, and multi-criteria decision-making</a:t>
            </a:r>
            <a:r>
              <a:rPr lang="en-GB" sz="135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making it a practical method for evaluating sustainability performance in CLARUS. </a:t>
            </a:r>
            <a:endParaRPr lang="en-GB" sz="135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139697" indent="0">
              <a:buNone/>
            </a:pPr>
            <a:endParaRPr lang="en-GB" sz="135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2" name="Rettangolo con angoli arrotondati 2">
            <a:extLst>
              <a:ext uri="{FF2B5EF4-FFF2-40B4-BE49-F238E27FC236}">
                <a16:creationId xmlns:a16="http://schemas.microsoft.com/office/drawing/2014/main" id="{07F9A1C0-345F-A120-0288-7FDCA76B1E55}"/>
              </a:ext>
            </a:extLst>
          </p:cNvPr>
          <p:cNvSpPr/>
          <p:nvPr/>
        </p:nvSpPr>
        <p:spPr>
          <a:xfrm>
            <a:off x="301250" y="1589154"/>
            <a:ext cx="1691640" cy="276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solidFill>
                  <a:schemeClr val="bg1">
                    <a:lumMod val="10000"/>
                  </a:schemeClr>
                </a:solidFill>
              </a:rPr>
              <a:t>Environment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7D0E883-65C6-321F-618C-BFBF54042F03}"/>
              </a:ext>
            </a:extLst>
          </p:cNvPr>
          <p:cNvSpPr/>
          <p:nvPr/>
        </p:nvSpPr>
        <p:spPr>
          <a:xfrm>
            <a:off x="301250" y="2255966"/>
            <a:ext cx="1691640" cy="276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solidFill>
                  <a:schemeClr val="bg1">
                    <a:lumMod val="10000"/>
                  </a:schemeClr>
                </a:solidFill>
              </a:rPr>
              <a:t>Enterprise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919E160-2A01-DA84-94B8-802BF2CA0F14}"/>
              </a:ext>
            </a:extLst>
          </p:cNvPr>
          <p:cNvSpPr/>
          <p:nvPr/>
        </p:nvSpPr>
        <p:spPr>
          <a:xfrm>
            <a:off x="301250" y="2924852"/>
            <a:ext cx="1691640" cy="2768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</p:txBody>
      </p:sp>
      <p:sp>
        <p:nvSpPr>
          <p:cNvPr id="7" name="Rettangolo con angoli arrotondati 15">
            <a:extLst>
              <a:ext uri="{FF2B5EF4-FFF2-40B4-BE49-F238E27FC236}">
                <a16:creationId xmlns:a16="http://schemas.microsoft.com/office/drawing/2014/main" id="{5CFDFA02-F818-6302-D415-CEAA85661907}"/>
              </a:ext>
            </a:extLst>
          </p:cNvPr>
          <p:cNvSpPr/>
          <p:nvPr/>
        </p:nvSpPr>
        <p:spPr>
          <a:xfrm>
            <a:off x="301250" y="3593738"/>
            <a:ext cx="1691640" cy="2768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/>
              <a:t>Process segment</a:t>
            </a:r>
          </a:p>
        </p:txBody>
      </p:sp>
      <p:sp>
        <p:nvSpPr>
          <p:cNvPr id="8" name="Rettangolo con angoli arrotondati 16">
            <a:extLst>
              <a:ext uri="{FF2B5EF4-FFF2-40B4-BE49-F238E27FC236}">
                <a16:creationId xmlns:a16="http://schemas.microsoft.com/office/drawing/2014/main" id="{B136213E-4ED9-FB10-7262-B9EE85BE19C1}"/>
              </a:ext>
            </a:extLst>
          </p:cNvPr>
          <p:cNvSpPr/>
          <p:nvPr/>
        </p:nvSpPr>
        <p:spPr>
          <a:xfrm>
            <a:off x="301250" y="4217259"/>
            <a:ext cx="1691640" cy="2768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/>
              <a:t>Equipment</a:t>
            </a:r>
          </a:p>
        </p:txBody>
      </p:sp>
      <p:cxnSp>
        <p:nvCxnSpPr>
          <p:cNvPr id="9" name="Connettore 2 18">
            <a:extLst>
              <a:ext uri="{FF2B5EF4-FFF2-40B4-BE49-F238E27FC236}">
                <a16:creationId xmlns:a16="http://schemas.microsoft.com/office/drawing/2014/main" id="{DC897DC3-E70D-0EC9-EDD8-7D456BB04D78}"/>
              </a:ext>
            </a:extLst>
          </p:cNvPr>
          <p:cNvCxnSpPr/>
          <p:nvPr/>
        </p:nvCxnSpPr>
        <p:spPr>
          <a:xfrm>
            <a:off x="1156214" y="1937674"/>
            <a:ext cx="0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9">
            <a:extLst>
              <a:ext uri="{FF2B5EF4-FFF2-40B4-BE49-F238E27FC236}">
                <a16:creationId xmlns:a16="http://schemas.microsoft.com/office/drawing/2014/main" id="{25BCC28F-875B-8C7A-2977-62004D7FEF33}"/>
              </a:ext>
            </a:extLst>
          </p:cNvPr>
          <p:cNvCxnSpPr/>
          <p:nvPr/>
        </p:nvCxnSpPr>
        <p:spPr>
          <a:xfrm>
            <a:off x="1176026" y="2611227"/>
            <a:ext cx="0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20">
            <a:extLst>
              <a:ext uri="{FF2B5EF4-FFF2-40B4-BE49-F238E27FC236}">
                <a16:creationId xmlns:a16="http://schemas.microsoft.com/office/drawing/2014/main" id="{B51CCFAA-827C-2E2E-F395-4E31B0AF4C64}"/>
              </a:ext>
            </a:extLst>
          </p:cNvPr>
          <p:cNvCxnSpPr/>
          <p:nvPr/>
        </p:nvCxnSpPr>
        <p:spPr>
          <a:xfrm>
            <a:off x="1176026" y="3262476"/>
            <a:ext cx="0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21">
            <a:extLst>
              <a:ext uri="{FF2B5EF4-FFF2-40B4-BE49-F238E27FC236}">
                <a16:creationId xmlns:a16="http://schemas.microsoft.com/office/drawing/2014/main" id="{D5B31187-3C61-30BB-49A7-FBC0581F5B1D}"/>
              </a:ext>
            </a:extLst>
          </p:cNvPr>
          <p:cNvCxnSpPr/>
          <p:nvPr/>
        </p:nvCxnSpPr>
        <p:spPr>
          <a:xfrm>
            <a:off x="1176026" y="3945228"/>
            <a:ext cx="0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099EEEC8-E461-D866-AB41-9C86A963A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710691"/>
              </p:ext>
            </p:extLst>
          </p:nvPr>
        </p:nvGraphicFramePr>
        <p:xfrm>
          <a:off x="1992890" y="1450717"/>
          <a:ext cx="6389293" cy="317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56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>
          <a:extLst>
            <a:ext uri="{FF2B5EF4-FFF2-40B4-BE49-F238E27FC236}">
              <a16:creationId xmlns:a16="http://schemas.microsoft.com/office/drawing/2014/main" id="{E5B8CE9D-A5DD-BBA0-5B26-30717B0F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5">
            <a:extLst>
              <a:ext uri="{FF2B5EF4-FFF2-40B4-BE49-F238E27FC236}">
                <a16:creationId xmlns:a16="http://schemas.microsoft.com/office/drawing/2014/main" id="{A402CF0D-83B9-0707-55FF-3DCB4BD4D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772" y="110518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/>
              <a:t>Ardo Scenario 1 KPIs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24BFD7-1F68-E56D-5314-195C2205CB16}"/>
              </a:ext>
            </a:extLst>
          </p:cNvPr>
          <p:cNvGraphicFramePr>
            <a:graphicFrameLocks noGrp="1"/>
          </p:cNvGraphicFramePr>
          <p:nvPr/>
        </p:nvGraphicFramePr>
        <p:xfrm>
          <a:off x="909263" y="1093813"/>
          <a:ext cx="5846927" cy="32892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05543">
                  <a:extLst>
                    <a:ext uri="{9D8B030D-6E8A-4147-A177-3AD203B41FA5}">
                      <a16:colId xmlns:a16="http://schemas.microsoft.com/office/drawing/2014/main" val="1455051434"/>
                    </a:ext>
                  </a:extLst>
                </a:gridCol>
                <a:gridCol w="4841384">
                  <a:extLst>
                    <a:ext uri="{9D8B030D-6E8A-4147-A177-3AD203B41FA5}">
                      <a16:colId xmlns:a16="http://schemas.microsoft.com/office/drawing/2014/main" val="2645991210"/>
                    </a:ext>
                  </a:extLst>
                </a:gridCol>
              </a:tblGrid>
              <a:tr h="2994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KPI ID</a:t>
                      </a:r>
                      <a:endParaRPr lang="en-US" sz="14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Target</a:t>
                      </a:r>
                      <a:endParaRPr lang="en-US" sz="14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253051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KPI1.1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Decrease equivalent CO2 emissions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194769"/>
                  </a:ext>
                </a:extLst>
              </a:tr>
              <a:tr h="51684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KPI1.2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Decrease the global warming impact of the freezing installation (TEWI)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428323"/>
                  </a:ext>
                </a:extLst>
              </a:tr>
              <a:tr h="51684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KPI1.3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Increase the energy efficiency of the enterprise (electric energy used per ton of product)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605939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KPI1.4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Improve the performance of the freezing installation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99791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KPI1.5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Increase the energy efficiency of the production lines</a:t>
                      </a:r>
                      <a:endParaRPr lang="en-US" sz="1400" b="0" i="0" u="none" strike="noStrike" cap="none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136045"/>
                  </a:ext>
                </a:extLst>
              </a:tr>
              <a:tr h="51684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KPI1.6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Increase the performance of freezing installation equipment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15877"/>
                  </a:ext>
                </a:extLst>
              </a:tr>
              <a:tr h="51684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KPI1.7</a:t>
                      </a:r>
                      <a:endParaRPr lang="en-US" sz="1400">
                        <a:solidFill>
                          <a:schemeClr val="bg1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Increase the availability of freezing installation equipment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75292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227803-9F1D-B64F-302D-71B8426632A4}"/>
              </a:ext>
            </a:extLst>
          </p:cNvPr>
          <p:cNvSpPr/>
          <p:nvPr/>
        </p:nvSpPr>
        <p:spPr>
          <a:xfrm>
            <a:off x="7146556" y="2332264"/>
            <a:ext cx="1810491" cy="394112"/>
          </a:xfrm>
          <a:prstGeom prst="roundRect">
            <a:avLst/>
          </a:prstGeom>
          <a:solidFill>
            <a:schemeClr val="accent2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Enterprise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AF3CD-74DF-BAE8-36B7-1C8CAC6EE61D}"/>
              </a:ext>
            </a:extLst>
          </p:cNvPr>
          <p:cNvSpPr/>
          <p:nvPr/>
        </p:nvSpPr>
        <p:spPr>
          <a:xfrm>
            <a:off x="7146557" y="2806606"/>
            <a:ext cx="1873715" cy="384858"/>
          </a:xfrm>
          <a:prstGeom prst="roundRect">
            <a:avLst/>
          </a:prstGeom>
          <a:solidFill>
            <a:schemeClr val="accent2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Process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14FD6-B723-ED43-2DF3-2CEAE222C3DE}"/>
              </a:ext>
            </a:extLst>
          </p:cNvPr>
          <p:cNvSpPr/>
          <p:nvPr/>
        </p:nvSpPr>
        <p:spPr>
          <a:xfrm>
            <a:off x="7146556" y="3267888"/>
            <a:ext cx="1873715" cy="384858"/>
          </a:xfrm>
          <a:prstGeom prst="roundRect">
            <a:avLst/>
          </a:prstGeom>
          <a:solidFill>
            <a:schemeClr val="accent2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Process segment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CD1724-B253-7262-F516-D3F2657E9929}"/>
              </a:ext>
            </a:extLst>
          </p:cNvPr>
          <p:cNvSpPr/>
          <p:nvPr/>
        </p:nvSpPr>
        <p:spPr>
          <a:xfrm>
            <a:off x="7146556" y="3716925"/>
            <a:ext cx="1873715" cy="636590"/>
          </a:xfrm>
          <a:prstGeom prst="roundRect">
            <a:avLst/>
          </a:prstGeom>
          <a:solidFill>
            <a:schemeClr val="accent2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Equipment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B0A8D-7743-21B4-0465-E2AF98FD7C90}"/>
              </a:ext>
            </a:extLst>
          </p:cNvPr>
          <p:cNvSpPr txBox="1"/>
          <p:nvPr/>
        </p:nvSpPr>
        <p:spPr>
          <a:xfrm>
            <a:off x="7245122" y="599341"/>
            <a:ext cx="17294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396336"/>
                </a:solidFill>
                <a:latin typeface="Corbel"/>
              </a:rPr>
              <a:t>Hierarchy levels</a:t>
            </a:r>
            <a:endParaRPr lang="en-US" sz="1800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8127B83-5924-0583-5626-A0B7ABA4DB9F}"/>
              </a:ext>
            </a:extLst>
          </p:cNvPr>
          <p:cNvSpPr/>
          <p:nvPr/>
        </p:nvSpPr>
        <p:spPr>
          <a:xfrm>
            <a:off x="7138250" y="1400721"/>
            <a:ext cx="1826819" cy="851312"/>
          </a:xfrm>
          <a:prstGeom prst="roundRect">
            <a:avLst/>
          </a:prstGeom>
          <a:solidFill>
            <a:schemeClr val="accent2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58724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2E3CC-8C31-5E0E-4F1B-14BB0202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DDC6DCA-6681-C058-5AFD-7149BD34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5572"/>
            <a:ext cx="8520600" cy="572700"/>
          </a:xfrm>
        </p:spPr>
        <p:txBody>
          <a:bodyPr/>
          <a:lstStyle/>
          <a:p>
            <a:r>
              <a:rPr lang="it-IT" dirty="0"/>
              <a:t>Ardo: schema of the green deal ontology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F2D99-1BF8-74A7-F1EA-3E5E09403581}"/>
              </a:ext>
            </a:extLst>
          </p:cNvPr>
          <p:cNvSpPr txBox="1"/>
          <p:nvPr/>
        </p:nvSpPr>
        <p:spPr>
          <a:xfrm>
            <a:off x="595618" y="594885"/>
            <a:ext cx="79527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/>
              <a:t>Classes </a:t>
            </a:r>
            <a:r>
              <a:rPr lang="it-IT" sz="1050" err="1"/>
              <a:t>modeled</a:t>
            </a:r>
            <a:r>
              <a:rPr lang="it-IT" sz="1050"/>
              <a:t> in the GDO for Ardo pilot – </a:t>
            </a:r>
            <a:r>
              <a:rPr lang="it-IT" sz="1050" err="1"/>
              <a:t>process</a:t>
            </a:r>
            <a:r>
              <a:rPr lang="it-IT" sz="1050"/>
              <a:t> and </a:t>
            </a:r>
            <a:r>
              <a:rPr lang="it-IT" sz="1050" err="1"/>
              <a:t>measurement</a:t>
            </a:r>
            <a:r>
              <a:rPr lang="it-IT" sz="1050"/>
              <a:t> </a:t>
            </a:r>
            <a:r>
              <a:rPr lang="it-IT" sz="1050" err="1"/>
              <a:t>levels</a:t>
            </a:r>
            <a:r>
              <a:rPr lang="it-IT" sz="1050"/>
              <a:t> - and relations </a:t>
            </a:r>
            <a:r>
              <a:rPr lang="it-IT" sz="1050" err="1"/>
              <a:t>among</a:t>
            </a:r>
            <a:r>
              <a:rPr lang="it-IT" sz="1050"/>
              <a:t> </a:t>
            </a:r>
            <a:r>
              <a:rPr lang="it-IT" sz="1050" err="1"/>
              <a:t>instances</a:t>
            </a:r>
            <a:r>
              <a:rPr lang="it-IT" sz="1050"/>
              <a:t> </a:t>
            </a:r>
            <a:r>
              <a:rPr lang="it-IT" sz="1050" err="1"/>
              <a:t>within</a:t>
            </a:r>
            <a:r>
              <a:rPr lang="it-IT" sz="1050"/>
              <a:t> </a:t>
            </a:r>
            <a:r>
              <a:rPr lang="it-IT" sz="1050" err="1"/>
              <a:t>each</a:t>
            </a:r>
            <a:r>
              <a:rPr lang="it-IT" sz="1050"/>
              <a:t>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983E3-78D3-24A7-81BF-109D29A8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78" y="1037574"/>
            <a:ext cx="7675445" cy="33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/>
          <p:nvPr/>
        </p:nvSpPr>
        <p:spPr>
          <a:xfrm>
            <a:off x="4727860" y="1598925"/>
            <a:ext cx="1225500" cy="122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7"/>
          <p:cNvSpPr txBox="1">
            <a:spLocks noGrp="1"/>
          </p:cNvSpPr>
          <p:nvPr>
            <p:ph type="subTitle" idx="1"/>
          </p:nvPr>
        </p:nvSpPr>
        <p:spPr>
          <a:xfrm>
            <a:off x="562570" y="1777097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Introduction and overview of CLARUS project</a:t>
            </a:r>
            <a:endParaRPr sz="1800" dirty="0"/>
          </a:p>
        </p:txBody>
      </p:sp>
      <p:sp>
        <p:nvSpPr>
          <p:cNvPr id="598" name="Google Shape;598;p47"/>
          <p:cNvSpPr txBox="1">
            <a:spLocks noGrp="1"/>
          </p:cNvSpPr>
          <p:nvPr>
            <p:ph type="subTitle" idx="3"/>
          </p:nvPr>
        </p:nvSpPr>
        <p:spPr>
          <a:xfrm>
            <a:off x="6119575" y="1777097"/>
            <a:ext cx="27127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Sustainability metrics and index developed in CLARUS </a:t>
            </a:r>
            <a:endParaRPr sz="1800" dirty="0"/>
          </a:p>
        </p:txBody>
      </p:sp>
      <p:sp>
        <p:nvSpPr>
          <p:cNvPr id="600" name="Google Shape;600;p47"/>
          <p:cNvSpPr txBox="1">
            <a:spLocks noGrp="1"/>
          </p:cNvSpPr>
          <p:nvPr>
            <p:ph type="subTitle" idx="5"/>
          </p:nvPr>
        </p:nvSpPr>
        <p:spPr>
          <a:xfrm>
            <a:off x="562570" y="3429268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of application</a:t>
            </a:r>
            <a:endParaRPr dirty="0"/>
          </a:p>
        </p:txBody>
      </p:sp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</a:t>
            </a:r>
            <a:endParaRPr dirty="0">
              <a:latin typeface="+mj-lt"/>
            </a:endParaRPr>
          </a:p>
        </p:txBody>
      </p:sp>
      <p:sp>
        <p:nvSpPr>
          <p:cNvPr id="593" name="Google Shape;593;p47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02</a:t>
            </a:r>
            <a:endParaRPr dirty="0">
              <a:latin typeface="+mj-lt"/>
            </a:endParaRPr>
          </a:p>
        </p:txBody>
      </p:sp>
      <p:sp>
        <p:nvSpPr>
          <p:cNvPr id="594" name="Google Shape;594;p47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9"/>
          </p:nvPr>
        </p:nvSpPr>
        <p:spPr>
          <a:xfrm>
            <a:off x="6119575" y="3515875"/>
            <a:ext cx="23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Conclusions, Q&amp;A</a:t>
            </a:r>
            <a:endParaRPr dirty="0"/>
          </a:p>
        </p:txBody>
      </p:sp>
      <p:sp>
        <p:nvSpPr>
          <p:cNvPr id="605" name="Google Shape;605;p47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04</a:t>
            </a:r>
            <a:endParaRPr>
              <a:latin typeface="+mj-lt"/>
            </a:endParaRPr>
          </a:p>
        </p:txBody>
      </p:sp>
      <p:sp>
        <p:nvSpPr>
          <p:cNvPr id="590" name="Google Shape;590;p47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Agenda</a:t>
            </a:r>
            <a:endParaRPr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3190585" y="3189475"/>
            <a:ext cx="1225500" cy="122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SzPts val="4000"/>
              <a:buFont typeface="Arial"/>
              <a:buNone/>
            </a:pPr>
            <a:r>
              <a:rPr lang="it-IT" sz="4000" b="1" dirty="0">
                <a:solidFill>
                  <a:schemeClr val="accent2"/>
                </a:solidFill>
                <a:latin typeface="+mj-lt"/>
              </a:rPr>
              <a:t>03</a:t>
            </a:r>
            <a:endParaRPr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92" name="Google Shape;592;p47"/>
          <p:cNvSpPr/>
          <p:nvPr/>
        </p:nvSpPr>
        <p:spPr>
          <a:xfrm>
            <a:off x="3190585" y="1598925"/>
            <a:ext cx="1225500" cy="1225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4000"/>
            </a:pPr>
            <a:r>
              <a:rPr lang="it-IT" sz="4000" b="1" dirty="0">
                <a:solidFill>
                  <a:schemeClr val="accent2"/>
                </a:solidFill>
                <a:latin typeface="+mj-lt"/>
              </a:rPr>
              <a:t>01</a:t>
            </a:r>
            <a:endParaRPr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4727860" y="3189475"/>
            <a:ext cx="1225500" cy="1225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4000"/>
            </a:pPr>
            <a:r>
              <a:rPr lang="it-IT" sz="4000" b="1" dirty="0">
                <a:solidFill>
                  <a:schemeClr val="accent2"/>
                </a:solidFill>
                <a:latin typeface="+mj-lt"/>
              </a:rPr>
              <a:t>04</a:t>
            </a:r>
            <a:endParaRPr sz="40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EBA7-999C-DE76-FF65-CFE4B567C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0">
            <a:extLst>
              <a:ext uri="{FF2B5EF4-FFF2-40B4-BE49-F238E27FC236}">
                <a16:creationId xmlns:a16="http://schemas.microsoft.com/office/drawing/2014/main" id="{4613CD46-6895-6DD7-AECF-C07B10B7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5937"/>
            <a:ext cx="8520600" cy="454669"/>
          </a:xfrm>
        </p:spPr>
        <p:txBody>
          <a:bodyPr/>
          <a:lstStyle/>
          <a:p>
            <a:r>
              <a:rPr lang="it-IT" dirty="0"/>
              <a:t>KPI </a:t>
            </a:r>
            <a:r>
              <a:rPr lang="it-IT" dirty="0" err="1"/>
              <a:t>example</a:t>
            </a:r>
            <a:r>
              <a:rPr lang="it-IT" dirty="0"/>
              <a:t>: Ardo energy efficiency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55D5C-274A-0B0A-2648-9FFA8641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9" y="755259"/>
            <a:ext cx="8119262" cy="36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D202-B96A-936F-1AC7-E7B35AB1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0" y="286592"/>
            <a:ext cx="3356764" cy="477290"/>
          </a:xfrm>
        </p:spPr>
        <p:txBody>
          <a:bodyPr>
            <a:noAutofit/>
          </a:bodyPr>
          <a:lstStyle/>
          <a:p>
            <a:r>
              <a:rPr lang="es-BO" sz="1800" dirty="0"/>
              <a:t>Example </a:t>
            </a:r>
            <a:r>
              <a:rPr lang="es-BO" sz="1800" dirty="0" err="1"/>
              <a:t>of</a:t>
            </a:r>
            <a:r>
              <a:rPr lang="es-BO" sz="1800" dirty="0"/>
              <a:t> GDI calculation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D6636D-F23E-D1B5-0253-A5B2229D4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966195"/>
              </p:ext>
            </p:extLst>
          </p:nvPr>
        </p:nvGraphicFramePr>
        <p:xfrm>
          <a:off x="508309" y="1053207"/>
          <a:ext cx="7165641" cy="3718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457">
                  <a:extLst>
                    <a:ext uri="{9D8B030D-6E8A-4147-A177-3AD203B41FA5}">
                      <a16:colId xmlns:a16="http://schemas.microsoft.com/office/drawing/2014/main" val="3738270163"/>
                    </a:ext>
                  </a:extLst>
                </a:gridCol>
                <a:gridCol w="660873">
                  <a:extLst>
                    <a:ext uri="{9D8B030D-6E8A-4147-A177-3AD203B41FA5}">
                      <a16:colId xmlns:a16="http://schemas.microsoft.com/office/drawing/2014/main" val="1722115359"/>
                    </a:ext>
                  </a:extLst>
                </a:gridCol>
                <a:gridCol w="734917">
                  <a:extLst>
                    <a:ext uri="{9D8B030D-6E8A-4147-A177-3AD203B41FA5}">
                      <a16:colId xmlns:a16="http://schemas.microsoft.com/office/drawing/2014/main" val="3470097287"/>
                    </a:ext>
                  </a:extLst>
                </a:gridCol>
                <a:gridCol w="1090955">
                  <a:extLst>
                    <a:ext uri="{9D8B030D-6E8A-4147-A177-3AD203B41FA5}">
                      <a16:colId xmlns:a16="http://schemas.microsoft.com/office/drawing/2014/main" val="1281416987"/>
                    </a:ext>
                  </a:extLst>
                </a:gridCol>
                <a:gridCol w="678204">
                  <a:extLst>
                    <a:ext uri="{9D8B030D-6E8A-4147-A177-3AD203B41FA5}">
                      <a16:colId xmlns:a16="http://schemas.microsoft.com/office/drawing/2014/main" val="3963482543"/>
                    </a:ext>
                  </a:extLst>
                </a:gridCol>
                <a:gridCol w="774302">
                  <a:extLst>
                    <a:ext uri="{9D8B030D-6E8A-4147-A177-3AD203B41FA5}">
                      <a16:colId xmlns:a16="http://schemas.microsoft.com/office/drawing/2014/main" val="3460974268"/>
                    </a:ext>
                  </a:extLst>
                </a:gridCol>
                <a:gridCol w="797933">
                  <a:extLst>
                    <a:ext uri="{9D8B030D-6E8A-4147-A177-3AD203B41FA5}">
                      <a16:colId xmlns:a16="http://schemas.microsoft.com/office/drawing/2014/main" val="2597114998"/>
                    </a:ext>
                  </a:extLst>
                </a:gridCol>
              </a:tblGrid>
              <a:tr h="21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s-BO" sz="10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s-BO" sz="1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Weight</a:t>
                      </a:r>
                      <a:endParaRPr lang="es-BO" sz="1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s-BO" sz="1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s-BO" sz="1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Weight</a:t>
                      </a:r>
                      <a:endParaRPr lang="es-BO" sz="1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GDI</a:t>
                      </a:r>
                      <a:endParaRPr lang="es-BO" sz="1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05220919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CO</a:t>
                      </a:r>
                      <a:r>
                        <a:rPr lang="en-US" sz="1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 equivalent emissions (KPI 1.1)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94.9%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0.77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Environment</a:t>
                      </a:r>
                      <a:endParaRPr lang="es-BO" sz="11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87.6%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0.38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86.9%</a:t>
                      </a:r>
                      <a:endParaRPr lang="es-BO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53358"/>
                  </a:ext>
                </a:extLst>
              </a:tr>
              <a:tr h="427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Total Equivalent Warming Impact (TEWI) (KPI 1.2)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63.7%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0.23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14572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Plant energy efficiency (KPI 1.3)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94.3%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Enterprise</a:t>
                      </a:r>
                      <a:endParaRPr lang="es-BO" sz="11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91.7%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0.24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090448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Plant water efficiency (KPI 2.1)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86.7%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0.33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346154"/>
                  </a:ext>
                </a:extLst>
              </a:tr>
              <a:tr h="427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Coefficient of Performance (COP) (KPI 1.4)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75.0%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BO" sz="11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Process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75.0%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0.21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4311"/>
                  </a:ext>
                </a:extLst>
              </a:tr>
              <a:tr h="4461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Freezing installation energy efficiency (KPI 1.5)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90.0%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es-BO" sz="11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Process Segment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90.8%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0.11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557843"/>
                  </a:ext>
                </a:extLst>
              </a:tr>
              <a:tr h="4461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Water pumps energy efficiency (KPI 2.2)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93.3%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0.25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12747"/>
                  </a:ext>
                </a:extLst>
              </a:tr>
              <a:tr h="4461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Compressor thermal energy efficiency (KPI 1.6)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97.8%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0.62</a:t>
                      </a:r>
                      <a:endParaRPr lang="es-BO" sz="11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Equipment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97.9%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0.06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996595"/>
                  </a:ext>
                </a:extLst>
              </a:tr>
              <a:tr h="4461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Freezing installation availability (KPI 1.7)</a:t>
                      </a:r>
                      <a:endParaRPr lang="es-BO" sz="16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97.9%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0.26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73152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Water pumps availability (KPI 2.3)</a:t>
                      </a:r>
                      <a:endParaRPr lang="es-BO" sz="16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97.9%</a:t>
                      </a:r>
                      <a:endParaRPr lang="es-BO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0.12</a:t>
                      </a:r>
                      <a:endParaRPr lang="es-BO" sz="11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2219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87B91A1-64A1-67E4-32C8-28CA1CFD0859}"/>
              </a:ext>
            </a:extLst>
          </p:cNvPr>
          <p:cNvSpPr/>
          <p:nvPr/>
        </p:nvSpPr>
        <p:spPr>
          <a:xfrm>
            <a:off x="3053342" y="1248803"/>
            <a:ext cx="391886" cy="320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45DDC6-4BA7-6F20-D66C-D1675F90D096}"/>
              </a:ext>
            </a:extLst>
          </p:cNvPr>
          <p:cNvSpPr/>
          <p:nvPr/>
        </p:nvSpPr>
        <p:spPr>
          <a:xfrm>
            <a:off x="3781714" y="1268413"/>
            <a:ext cx="391886" cy="305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B2EA73-ACDA-F42F-4B93-6944ED54BEF2}"/>
              </a:ext>
            </a:extLst>
          </p:cNvPr>
          <p:cNvSpPr/>
          <p:nvPr/>
        </p:nvSpPr>
        <p:spPr>
          <a:xfrm>
            <a:off x="3053342" y="1584617"/>
            <a:ext cx="391886" cy="320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C3C71C-D53B-797B-8A99-6FFF368589D2}"/>
              </a:ext>
            </a:extLst>
          </p:cNvPr>
          <p:cNvSpPr/>
          <p:nvPr/>
        </p:nvSpPr>
        <p:spPr>
          <a:xfrm>
            <a:off x="3781714" y="1584617"/>
            <a:ext cx="391886" cy="305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269F05-B886-FA42-0692-66CFDB86B294}"/>
              </a:ext>
            </a:extLst>
          </p:cNvPr>
          <p:cNvCxnSpPr/>
          <p:nvPr/>
        </p:nvCxnSpPr>
        <p:spPr>
          <a:xfrm flipV="1">
            <a:off x="3276600" y="771525"/>
            <a:ext cx="0" cy="496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324DE4-5482-0A0F-A1F3-328A49F0D958}"/>
              </a:ext>
            </a:extLst>
          </p:cNvPr>
          <p:cNvCxnSpPr>
            <a:cxnSpLocks/>
          </p:cNvCxnSpPr>
          <p:nvPr/>
        </p:nvCxnSpPr>
        <p:spPr>
          <a:xfrm flipV="1">
            <a:off x="4005740" y="771526"/>
            <a:ext cx="0" cy="5077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BBDE2F-2379-7EC7-59CB-4299A22BC4F2}"/>
              </a:ext>
            </a:extLst>
          </p:cNvPr>
          <p:cNvCxnSpPr/>
          <p:nvPr/>
        </p:nvCxnSpPr>
        <p:spPr>
          <a:xfrm>
            <a:off x="3276601" y="771525"/>
            <a:ext cx="237308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21A783-9E7D-7B2D-AA14-24B1644FED4D}"/>
              </a:ext>
            </a:extLst>
          </p:cNvPr>
          <p:cNvCxnSpPr>
            <a:cxnSpLocks/>
          </p:cNvCxnSpPr>
          <p:nvPr/>
        </p:nvCxnSpPr>
        <p:spPr>
          <a:xfrm>
            <a:off x="5629376" y="771526"/>
            <a:ext cx="0" cy="6573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DDDD4B7-7140-A5C4-3211-E184ADE1DD96}"/>
              </a:ext>
            </a:extLst>
          </p:cNvPr>
          <p:cNvSpPr/>
          <p:nvPr/>
        </p:nvSpPr>
        <p:spPr>
          <a:xfrm>
            <a:off x="5502831" y="1451640"/>
            <a:ext cx="487430" cy="305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02C36-8143-EFF4-1CDA-2C151A5508AE}"/>
              </a:ext>
            </a:extLst>
          </p:cNvPr>
          <p:cNvSpPr txBox="1"/>
          <p:nvPr/>
        </p:nvSpPr>
        <p:spPr>
          <a:xfrm>
            <a:off x="3865073" y="352429"/>
            <a:ext cx="2177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</a:rPr>
              <a:t>Weighted</a:t>
            </a:r>
            <a:r>
              <a:rPr lang="it-IT" sz="1600" dirty="0">
                <a:solidFill>
                  <a:srgbClr val="FF0000"/>
                </a:solidFill>
              </a:rPr>
              <a:t> sum</a:t>
            </a:r>
            <a:endParaRPr lang="en-IT" sz="16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C5128E-8088-726F-24E0-F0D93BF91FB3}"/>
              </a:ext>
            </a:extLst>
          </p:cNvPr>
          <p:cNvSpPr/>
          <p:nvPr/>
        </p:nvSpPr>
        <p:spPr>
          <a:xfrm>
            <a:off x="3629554" y="301227"/>
            <a:ext cx="2481002" cy="427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sz="18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09D39D5-C38D-39FA-C6AA-B0E9F3C24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2"/>
          <a:stretch/>
        </p:blipFill>
        <p:spPr>
          <a:xfrm>
            <a:off x="7990488" y="2502930"/>
            <a:ext cx="1033119" cy="10291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2969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B00E-B7B0-D65B-E727-3AD6EC1D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32DB1-0AE9-4700-6B28-235AB102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3"/>
            <a:ext cx="6447501" cy="590169"/>
          </a:xfrm>
        </p:spPr>
        <p:txBody>
          <a:bodyPr/>
          <a:lstStyle/>
          <a:p>
            <a:r>
              <a:rPr lang="en-US" dirty="0"/>
              <a:t>The results are presented using the Traffic Light System criteria to visually identify the performance of the indicators, hierarchy levels and GDI.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E9ACB3-771B-16D2-77CC-71A5D34FB9A4}"/>
              </a:ext>
            </a:extLst>
          </p:cNvPr>
          <p:cNvSpPr/>
          <p:nvPr/>
        </p:nvSpPr>
        <p:spPr>
          <a:xfrm>
            <a:off x="1225686" y="2517033"/>
            <a:ext cx="802532" cy="729575"/>
          </a:xfrm>
          <a:prstGeom prst="ellipse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900" b="1"/>
              <a:t>POOR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4645A-57C0-E6D0-432B-7FC54D3C6E33}"/>
              </a:ext>
            </a:extLst>
          </p:cNvPr>
          <p:cNvSpPr/>
          <p:nvPr/>
        </p:nvSpPr>
        <p:spPr>
          <a:xfrm>
            <a:off x="3623554" y="2517033"/>
            <a:ext cx="802532" cy="729575"/>
          </a:xfrm>
          <a:prstGeom prst="ellipse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900" b="1"/>
              <a:t>FAIR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1FF1A7-EE6B-4530-1D8E-71C4C38B873F}"/>
              </a:ext>
            </a:extLst>
          </p:cNvPr>
          <p:cNvSpPr/>
          <p:nvPr/>
        </p:nvSpPr>
        <p:spPr>
          <a:xfrm>
            <a:off x="6021423" y="2517033"/>
            <a:ext cx="802532" cy="72957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900" b="1"/>
              <a:t>GREEN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02FE18-8DDD-99B0-B6D7-844A05AE4A4F}"/>
              </a:ext>
            </a:extLst>
          </p:cNvPr>
          <p:cNvSpPr txBox="1">
            <a:spLocks/>
          </p:cNvSpPr>
          <p:nvPr/>
        </p:nvSpPr>
        <p:spPr>
          <a:xfrm>
            <a:off x="1140300" y="3418451"/>
            <a:ext cx="990059" cy="590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cs typeface="Arial"/>
              </a:rPr>
              <a:t>Value ≤ 60</a:t>
            </a:r>
          </a:p>
          <a:p>
            <a:pPr marL="0" indent="0">
              <a:buNone/>
            </a:pPr>
            <a:endParaRPr lang="en-US" sz="140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FD4AF7-2374-88EC-0CC7-0A9254F83E29}"/>
              </a:ext>
            </a:extLst>
          </p:cNvPr>
          <p:cNvSpPr txBox="1">
            <a:spLocks/>
          </p:cNvSpPr>
          <p:nvPr/>
        </p:nvSpPr>
        <p:spPr>
          <a:xfrm>
            <a:off x="3404683" y="3418450"/>
            <a:ext cx="1439693" cy="3348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cs typeface="Arial"/>
              </a:rPr>
              <a:t> 60 &gt; Value ≤ 90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E270C0-FBE0-82B2-DE5F-D92EF31C103E}"/>
              </a:ext>
            </a:extLst>
          </p:cNvPr>
          <p:cNvSpPr txBox="1">
            <a:spLocks/>
          </p:cNvSpPr>
          <p:nvPr/>
        </p:nvSpPr>
        <p:spPr>
          <a:xfrm>
            <a:off x="5965489" y="3378716"/>
            <a:ext cx="1121113" cy="3348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cs typeface="Arial"/>
              </a:rPr>
              <a:t>Value &gt; 90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198E5F-F74F-86BD-1957-C3183ED7B197}"/>
              </a:ext>
            </a:extLst>
          </p:cNvPr>
          <p:cNvSpPr txBox="1">
            <a:spLocks/>
          </p:cNvSpPr>
          <p:nvPr/>
        </p:nvSpPr>
        <p:spPr>
          <a:xfrm>
            <a:off x="508001" y="3824543"/>
            <a:ext cx="6447501" cy="590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2">
                    <a:lumMod val="50000"/>
                  </a:schemeClr>
                </a:solidFill>
                <a:cs typeface="Arial"/>
              </a:rPr>
              <a:t>The ranges could be redefined if necessary</a:t>
            </a:r>
          </a:p>
        </p:txBody>
      </p:sp>
      <p:pic>
        <p:nvPicPr>
          <p:cNvPr id="11" name="Google Shape;1650;p66">
            <a:extLst>
              <a:ext uri="{FF2B5EF4-FFF2-40B4-BE49-F238E27FC236}">
                <a16:creationId xmlns:a16="http://schemas.microsoft.com/office/drawing/2014/main" id="{75E544FE-43C1-7D1D-98E3-08470DB76C1C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291" y="333707"/>
            <a:ext cx="1368031" cy="13218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484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8BAC3-7F71-22E3-FE2A-E1429E7D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8CE43-33C1-0BF3-D848-EF132473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1008"/>
            <a:ext cx="7543800" cy="676376"/>
          </a:xfrm>
        </p:spPr>
        <p:txBody>
          <a:bodyPr/>
          <a:lstStyle/>
          <a:p>
            <a:r>
              <a:rPr lang="it-IT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BE22-5FEA-FB2A-EADD-DC9084429036}"/>
              </a:ext>
            </a:extLst>
          </p:cNvPr>
          <p:cNvSpPr txBox="1">
            <a:spLocks/>
          </p:cNvSpPr>
          <p:nvPr/>
        </p:nvSpPr>
        <p:spPr>
          <a:xfrm>
            <a:off x="693363" y="856062"/>
            <a:ext cx="6983094" cy="17156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96336"/>
              </a:buClr>
            </a:pPr>
            <a:r>
              <a:rPr lang="en-GB" sz="1500" b="1" dirty="0">
                <a:solidFill>
                  <a:srgbClr val="396336"/>
                </a:solidFill>
              </a:rPr>
              <a:t>Correct collection, analysis and tracing of “Sustainability Data”</a:t>
            </a:r>
            <a:r>
              <a:rPr lang="en-GB" sz="1500" dirty="0"/>
              <a:t> of food production and consumption, can lead to enormous benefits for the </a:t>
            </a:r>
            <a:r>
              <a:rPr lang="en-GB" sz="1500" b="1" dirty="0">
                <a:solidFill>
                  <a:srgbClr val="91BA4E"/>
                </a:solidFill>
              </a:rPr>
              <a:t>natural resources management </a:t>
            </a:r>
            <a:r>
              <a:rPr lang="en-GB" sz="1500" dirty="0"/>
              <a:t>within food manufacturing systems and food supply chains. </a:t>
            </a:r>
          </a:p>
          <a:p>
            <a:pPr>
              <a:buClr>
                <a:srgbClr val="396336"/>
              </a:buClr>
            </a:pPr>
            <a:endParaRPr lang="en-GB" sz="1500" dirty="0"/>
          </a:p>
          <a:p>
            <a:pPr>
              <a:buClr>
                <a:srgbClr val="396336"/>
              </a:buClr>
            </a:pPr>
            <a:r>
              <a:rPr lang="en-GB" sz="1500" b="1" dirty="0">
                <a:solidFill>
                  <a:srgbClr val="396336"/>
                </a:solidFill>
              </a:rPr>
              <a:t>Digital Transformation </a:t>
            </a:r>
            <a:r>
              <a:rPr lang="en-GB" sz="1500" dirty="0"/>
              <a:t>of food companies represents an enabler of Sustainability Transformation thanks to the benefits smart technologies can offer in terms of </a:t>
            </a:r>
            <a:r>
              <a:rPr lang="en-GB" sz="1500" b="1" dirty="0">
                <a:solidFill>
                  <a:srgbClr val="91BA4E"/>
                </a:solidFill>
              </a:rPr>
              <a:t>data management and elaboration</a:t>
            </a:r>
            <a:r>
              <a:rPr lang="en-GB" sz="1500" dirty="0"/>
              <a:t>. </a:t>
            </a:r>
          </a:p>
          <a:p>
            <a:endParaRPr lang="en-GB" sz="1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A83512-04E4-346E-D635-49F022152962}"/>
              </a:ext>
            </a:extLst>
          </p:cNvPr>
          <p:cNvSpPr txBox="1"/>
          <p:nvPr/>
        </p:nvSpPr>
        <p:spPr>
          <a:xfrm>
            <a:off x="7872715" y="1801108"/>
            <a:ext cx="1155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rgbClr val="FF0000"/>
                </a:solidFill>
              </a:rPr>
              <a:t>Benefits</a:t>
            </a:r>
          </a:p>
        </p:txBody>
      </p:sp>
      <p:pic>
        <p:nvPicPr>
          <p:cNvPr id="6" name="Picture 8" descr="Icona Isolata Freccia Dell'obiettivo Illustrazione Vettoriale -  Illustrazione di esattezza, arcipelago: 85507538">
            <a:extLst>
              <a:ext uri="{FF2B5EF4-FFF2-40B4-BE49-F238E27FC236}">
                <a16:creationId xmlns:a16="http://schemas.microsoft.com/office/drawing/2014/main" id="{793560B9-DE8B-23D8-2D7D-BBB5F8B4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08" y="1112650"/>
            <a:ext cx="688458" cy="6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A5642A2-F87A-C09D-AB3D-A276130A9C19}"/>
              </a:ext>
            </a:extLst>
          </p:cNvPr>
          <p:cNvSpPr txBox="1">
            <a:spLocks/>
          </p:cNvSpPr>
          <p:nvPr/>
        </p:nvSpPr>
        <p:spPr>
          <a:xfrm>
            <a:off x="89204" y="2784640"/>
            <a:ext cx="7587253" cy="16717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spcFirstLastPara="1" vert="horz" wrap="square" lIns="68569" tIns="68569" rIns="68569" bIns="68569" rtlCol="0" anchor="t" anchorCtr="0">
            <a:normAutofit fontScale="85000" lnSpcReduction="20000"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solidFill>
                  <a:schemeClr val="bg2"/>
                </a:solidFill>
              </a:rPr>
              <a:t>CLARUS Green Deal Index</a:t>
            </a:r>
            <a:r>
              <a:rPr lang="en-GB" sz="1500" dirty="0">
                <a:solidFill>
                  <a:schemeClr val="bg2"/>
                </a:solidFill>
              </a:rPr>
              <a:t>: </a:t>
            </a:r>
            <a:r>
              <a:rPr lang="en-GB" sz="1500" b="1" dirty="0">
                <a:solidFill>
                  <a:srgbClr val="91BA4E"/>
                </a:solidFill>
              </a:rPr>
              <a:t>methods</a:t>
            </a:r>
            <a:r>
              <a:rPr lang="en-GB" sz="1500" dirty="0"/>
              <a:t>, </a:t>
            </a:r>
            <a:r>
              <a:rPr lang="en-GB" sz="1500" b="1" dirty="0">
                <a:solidFill>
                  <a:srgbClr val="91BA4E"/>
                </a:solidFill>
              </a:rPr>
              <a:t>tools</a:t>
            </a:r>
            <a:r>
              <a:rPr lang="en-GB" sz="1500" dirty="0"/>
              <a:t> and </a:t>
            </a:r>
            <a:r>
              <a:rPr lang="en-GB" sz="1500" b="1" dirty="0">
                <a:solidFill>
                  <a:srgbClr val="91BA4E"/>
                </a:solidFill>
              </a:rPr>
              <a:t>data</a:t>
            </a:r>
            <a:r>
              <a:rPr lang="en-GB" sz="1500" dirty="0"/>
              <a:t> used to calculate the Green Deal Index (GDI). This GDI would be applied to different dimensional scales (e.g., companies, cities, countries, or processes) allowing to have a complete measure of how compliant with the Green Deal they are.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0" indent="0">
              <a:buNone/>
            </a:pPr>
            <a:r>
              <a:rPr lang="en-GB" sz="1500" b="1" dirty="0">
                <a:solidFill>
                  <a:schemeClr val="bg2"/>
                </a:solidFill>
              </a:rPr>
              <a:t>CLARUS Data Space</a:t>
            </a:r>
            <a:r>
              <a:rPr lang="en-GB" sz="1500" dirty="0">
                <a:solidFill>
                  <a:schemeClr val="bg2"/>
                </a:solidFill>
              </a:rPr>
              <a:t>: </a:t>
            </a:r>
            <a:r>
              <a:rPr lang="en-GB" sz="1500" dirty="0"/>
              <a:t>FAIR </a:t>
            </a:r>
            <a:r>
              <a:rPr lang="en-GB" sz="1500" b="1" dirty="0">
                <a:solidFill>
                  <a:srgbClr val="91BA4E"/>
                </a:solidFill>
              </a:rPr>
              <a:t>data models </a:t>
            </a:r>
            <a:r>
              <a:rPr lang="en-GB" sz="1500" dirty="0"/>
              <a:t>and </a:t>
            </a:r>
            <a:r>
              <a:rPr lang="en-GB" sz="1500" b="1" dirty="0">
                <a:solidFill>
                  <a:srgbClr val="91BA4E"/>
                </a:solidFill>
              </a:rPr>
              <a:t>Industrial Data Platforms </a:t>
            </a:r>
            <a:r>
              <a:rPr lang="en-GB" sz="1500" dirty="0"/>
              <a:t>tools that are developed and deployed for edge data management, cloud data management, and data harmonization, transformation and sharing.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0" indent="0">
              <a:buNone/>
            </a:pPr>
            <a:r>
              <a:rPr lang="en-GB" sz="1500" b="1" dirty="0">
                <a:solidFill>
                  <a:schemeClr val="bg2"/>
                </a:solidFill>
              </a:rPr>
              <a:t>CLARUS AI Toolkit: </a:t>
            </a:r>
            <a:r>
              <a:rPr lang="en-GB" sz="1500" b="1" dirty="0">
                <a:solidFill>
                  <a:srgbClr val="91BA4E"/>
                </a:solidFill>
              </a:rPr>
              <a:t>AI algorithms </a:t>
            </a:r>
            <a:r>
              <a:rPr lang="en-GB" sz="1500" dirty="0"/>
              <a:t>and the trained models that are developed, tested, and validated in the project. </a:t>
            </a:r>
            <a:endParaRPr lang="it-IT" sz="1600" dirty="0"/>
          </a:p>
          <a:p>
            <a:endParaRPr lang="it-IT" sz="1500" dirty="0"/>
          </a:p>
          <a:p>
            <a:endParaRPr lang="en-GB" sz="15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0BB2D6-AD39-3560-27AC-C96F52C5455D}"/>
              </a:ext>
            </a:extLst>
          </p:cNvPr>
          <p:cNvSpPr txBox="1"/>
          <p:nvPr/>
        </p:nvSpPr>
        <p:spPr>
          <a:xfrm>
            <a:off x="7898953" y="3620499"/>
            <a:ext cx="11558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rgbClr val="FF0000"/>
                </a:solidFill>
              </a:rPr>
              <a:t>3 </a:t>
            </a:r>
            <a:r>
              <a:rPr lang="it-IT" sz="1050" b="1" dirty="0" err="1">
                <a:solidFill>
                  <a:srgbClr val="FF0000"/>
                </a:solidFill>
              </a:rPr>
              <a:t>Tangible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Expected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Outcomes</a:t>
            </a:r>
            <a:endParaRPr lang="it-IT" sz="105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Icona Isolata Freccia Dell'obiettivo Illustrazione Vettoriale -  Illustrazione di esattezza, arcipelago: 85507538">
            <a:extLst>
              <a:ext uri="{FF2B5EF4-FFF2-40B4-BE49-F238E27FC236}">
                <a16:creationId xmlns:a16="http://schemas.microsoft.com/office/drawing/2014/main" id="{894A408C-4F48-104F-798C-4A8C16F9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46" y="2932041"/>
            <a:ext cx="688458" cy="6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1926" name="Google Shape;1926;p7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dirty="0"/>
              <a:t>Do you have any questions?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/>
          </a:p>
          <a:p>
            <a:pPr marL="0" lvl="0" indent="0">
              <a:lnSpc>
                <a:spcPct val="100000"/>
              </a:lnSpc>
              <a:spcBef>
                <a:spcPts val="1300"/>
              </a:spcBef>
            </a:pPr>
            <a:r>
              <a:rPr lang="it-IT" dirty="0"/>
              <a:t>Roberto Rocca, Politecnico di Milano – roberto.rocca@polimi.it</a:t>
            </a:r>
            <a:endParaRPr dirty="0"/>
          </a:p>
        </p:txBody>
      </p:sp>
      <p:sp>
        <p:nvSpPr>
          <p:cNvPr id="1930" name="Google Shape;1930;p79"/>
          <p:cNvSpPr/>
          <p:nvPr/>
        </p:nvSpPr>
        <p:spPr>
          <a:xfrm>
            <a:off x="4367245" y="2976077"/>
            <a:ext cx="409401" cy="33388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0"/>
          <p:cNvSpPr txBox="1">
            <a:spLocks noGrp="1"/>
          </p:cNvSpPr>
          <p:nvPr>
            <p:ph type="title"/>
          </p:nvPr>
        </p:nvSpPr>
        <p:spPr>
          <a:xfrm>
            <a:off x="257215" y="150015"/>
            <a:ext cx="8520600" cy="431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/>
              <a:t>Manufacturing decarbonization</a:t>
            </a:r>
            <a:endParaRPr dirty="0"/>
          </a:p>
        </p:txBody>
      </p:sp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203A4F2E-B62E-B130-05B0-C50CFB800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85145"/>
              </p:ext>
            </p:extLst>
          </p:nvPr>
        </p:nvGraphicFramePr>
        <p:xfrm>
          <a:off x="547838" y="708837"/>
          <a:ext cx="4874766" cy="351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ttangolo 26">
            <a:extLst>
              <a:ext uri="{FF2B5EF4-FFF2-40B4-BE49-F238E27FC236}">
                <a16:creationId xmlns:a16="http://schemas.microsoft.com/office/drawing/2014/main" id="{4AFF37C3-D971-237B-22D9-4B7918BEF987}"/>
              </a:ext>
            </a:extLst>
          </p:cNvPr>
          <p:cNvSpPr/>
          <p:nvPr/>
        </p:nvSpPr>
        <p:spPr>
          <a:xfrm>
            <a:off x="5812287" y="926533"/>
            <a:ext cx="2965528" cy="30777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DE6F00"/>
              </a:buClr>
              <a:defRPr/>
            </a:pPr>
            <a:r>
              <a:rPr lang="it-IT" sz="2400" b="1" dirty="0"/>
              <a:t>Manufacturing decarbonization</a:t>
            </a:r>
            <a:endParaRPr lang="en-US" sz="2400" dirty="0">
              <a:latin typeface="Trebuchet MS"/>
              <a:ea typeface="ＭＳ Ｐゴシック" pitchFamily="34" charset="-128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buClr>
                <a:srgbClr val="DE6F00"/>
              </a:buClr>
              <a:defRPr/>
            </a:pPr>
            <a:endParaRPr lang="en-US" dirty="0">
              <a:solidFill>
                <a:srgbClr val="003F64"/>
              </a:solidFill>
              <a:latin typeface="Trebuchet MS"/>
              <a:ea typeface="ＭＳ Ｐゴシック" pitchFamily="34" charset="-128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buClr>
                <a:srgbClr val="DE6F00"/>
              </a:buClr>
              <a:defRPr/>
            </a:pPr>
            <a:r>
              <a:rPr lang="it-IT" sz="1200" dirty="0"/>
              <a:t>Manufacturing Decarbonization </a:t>
            </a:r>
            <a:r>
              <a:rPr lang="it-IT" sz="1200" dirty="0" err="1"/>
              <a:t>refers</a:t>
            </a:r>
            <a:r>
              <a:rPr lang="it-IT" sz="1200" dirty="0"/>
              <a:t> to the process by </a:t>
            </a:r>
            <a:r>
              <a:rPr lang="it-IT" sz="1200" dirty="0" err="1"/>
              <a:t>which</a:t>
            </a:r>
            <a:r>
              <a:rPr lang="it-IT" sz="1200" dirty="0"/>
              <a:t> manufacturing processes and products </a:t>
            </a:r>
            <a:r>
              <a:rPr lang="it-IT" sz="1200" dirty="0" err="1"/>
              <a:t>aim</a:t>
            </a:r>
            <a:r>
              <a:rPr lang="it-IT" sz="1200" dirty="0"/>
              <a:t> to </a:t>
            </a:r>
            <a:r>
              <a:rPr lang="it-IT" sz="1200" dirty="0" err="1"/>
              <a:t>achieve</a:t>
            </a:r>
            <a:r>
              <a:rPr lang="it-IT" sz="1200" dirty="0"/>
              <a:t> a </a:t>
            </a:r>
            <a:r>
              <a:rPr lang="it-IT" sz="1200" b="1" dirty="0">
                <a:solidFill>
                  <a:srgbClr val="00B050"/>
                </a:solidFill>
              </a:rPr>
              <a:t>low-carbon economy, </a:t>
            </a:r>
            <a:r>
              <a:rPr lang="it-IT" sz="1200" b="1" dirty="0" err="1">
                <a:solidFill>
                  <a:srgbClr val="00B050"/>
                </a:solidFill>
              </a:rPr>
              <a:t>reducing</a:t>
            </a:r>
            <a:r>
              <a:rPr lang="it-IT" sz="1200" b="1" dirty="0">
                <a:solidFill>
                  <a:srgbClr val="00B050"/>
                </a:solidFill>
              </a:rPr>
              <a:t> </a:t>
            </a:r>
            <a:r>
              <a:rPr lang="it-IT" sz="1200" b="1" dirty="0" err="1">
                <a:solidFill>
                  <a:srgbClr val="00B050"/>
                </a:solidFill>
              </a:rPr>
              <a:t>their</a:t>
            </a:r>
            <a:r>
              <a:rPr lang="it-IT" sz="1200" b="1" dirty="0">
                <a:solidFill>
                  <a:srgbClr val="00B050"/>
                </a:solidFill>
              </a:rPr>
              <a:t> carbon </a:t>
            </a:r>
            <a:r>
              <a:rPr lang="it-IT" sz="1200" b="1" dirty="0" err="1">
                <a:solidFill>
                  <a:srgbClr val="00B050"/>
                </a:solidFill>
              </a:rPr>
              <a:t>dioxide</a:t>
            </a:r>
            <a:r>
              <a:rPr lang="it-IT" sz="1200" b="1" dirty="0">
                <a:solidFill>
                  <a:srgbClr val="00B050"/>
                </a:solidFill>
              </a:rPr>
              <a:t> </a:t>
            </a:r>
            <a:r>
              <a:rPr lang="it-IT" sz="1200" b="1" dirty="0" err="1">
                <a:solidFill>
                  <a:srgbClr val="00B050"/>
                </a:solidFill>
              </a:rPr>
              <a:t>emissions</a:t>
            </a:r>
            <a:r>
              <a:rPr lang="it-IT" sz="1200" b="1" dirty="0">
                <a:solidFill>
                  <a:srgbClr val="00B050"/>
                </a:solidFill>
              </a:rPr>
              <a:t> through </a:t>
            </a:r>
            <a:r>
              <a:rPr lang="it-IT" sz="1200" b="1" dirty="0" err="1">
                <a:solidFill>
                  <a:srgbClr val="00B050"/>
                </a:solidFill>
              </a:rPr>
              <a:t>various</a:t>
            </a:r>
            <a:r>
              <a:rPr lang="it-IT" sz="1200" b="1" dirty="0">
                <a:solidFill>
                  <a:srgbClr val="00B050"/>
                </a:solidFill>
              </a:rPr>
              <a:t> </a:t>
            </a:r>
            <a:r>
              <a:rPr lang="it-IT" sz="1200" b="1" dirty="0" err="1">
                <a:solidFill>
                  <a:srgbClr val="00B050"/>
                </a:solidFill>
              </a:rPr>
              <a:t>measures</a:t>
            </a:r>
            <a:r>
              <a:rPr lang="it-IT" sz="1200" b="1" dirty="0">
                <a:solidFill>
                  <a:srgbClr val="00B050"/>
                </a:solidFill>
              </a:rPr>
              <a:t> </a:t>
            </a:r>
            <a:r>
              <a:rPr lang="it-IT" sz="1200" dirty="0" err="1"/>
              <a:t>such</a:t>
            </a:r>
            <a:r>
              <a:rPr lang="it-IT" sz="1200" dirty="0"/>
              <a:t> as energy efficiency improvements, </a:t>
            </a:r>
            <a:r>
              <a:rPr lang="it-IT" sz="1200" dirty="0" err="1"/>
              <a:t>increased</a:t>
            </a:r>
            <a:r>
              <a:rPr lang="it-IT" sz="1200" dirty="0"/>
              <a:t> use of </a:t>
            </a:r>
            <a:r>
              <a:rPr lang="it-IT" sz="1200" dirty="0" err="1"/>
              <a:t>renewable</a:t>
            </a:r>
            <a:r>
              <a:rPr lang="it-IT" sz="1200" dirty="0"/>
              <a:t> energy sources, carbon </a:t>
            </a:r>
            <a:r>
              <a:rPr lang="it-IT" sz="1200" dirty="0" err="1"/>
              <a:t>capture</a:t>
            </a:r>
            <a:r>
              <a:rPr lang="it-IT" sz="1200" dirty="0"/>
              <a:t> and storage technologies, </a:t>
            </a:r>
            <a:r>
              <a:rPr lang="it-IT" sz="1200" dirty="0" err="1"/>
              <a:t>circular</a:t>
            </a:r>
            <a:r>
              <a:rPr lang="it-IT" sz="1200" dirty="0"/>
              <a:t> technologies and adoption of digital technologies.</a:t>
            </a:r>
            <a:endParaRPr lang="en-US" sz="1200" dirty="0">
              <a:solidFill>
                <a:srgbClr val="003F64"/>
              </a:solidFill>
              <a:latin typeface="Trebuchet MS"/>
              <a:ea typeface="ＭＳ Ｐゴシック" pitchFamily="34" charset="-128"/>
              <a:cs typeface="Arial"/>
            </a:endParaRPr>
          </a:p>
        </p:txBody>
      </p:sp>
      <p:pic>
        <p:nvPicPr>
          <p:cNvPr id="28" name="Picture 4" descr="Risultati immagini per circular economy icons">
            <a:extLst>
              <a:ext uri="{FF2B5EF4-FFF2-40B4-BE49-F238E27FC236}">
                <a16:creationId xmlns:a16="http://schemas.microsoft.com/office/drawing/2014/main" id="{A7A560D4-C443-AD4E-8520-ED3204E1C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37" y="4076567"/>
            <a:ext cx="689427" cy="6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AE090ADA-04EF-AEEE-671A-7EBF1EC7A10F}"/>
              </a:ext>
            </a:extLst>
          </p:cNvPr>
          <p:cNvSpPr/>
          <p:nvPr/>
        </p:nvSpPr>
        <p:spPr>
          <a:xfrm>
            <a:off x="257215" y="3710401"/>
            <a:ext cx="5453425" cy="431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532C866-4A96-9D45-B19F-BBCFBEEA9029}"/>
              </a:ext>
            </a:extLst>
          </p:cNvPr>
          <p:cNvSpPr/>
          <p:nvPr/>
        </p:nvSpPr>
        <p:spPr>
          <a:xfrm>
            <a:off x="271390" y="1275908"/>
            <a:ext cx="5453425" cy="431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CE85949-E7EB-81DC-4F87-A487DDA39CB6}"/>
              </a:ext>
            </a:extLst>
          </p:cNvPr>
          <p:cNvSpPr/>
          <p:nvPr/>
        </p:nvSpPr>
        <p:spPr>
          <a:xfrm>
            <a:off x="271390" y="799753"/>
            <a:ext cx="5453425" cy="431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764E3E4-5E1B-6130-4839-D8564235958F}"/>
              </a:ext>
            </a:extLst>
          </p:cNvPr>
          <p:cNvSpPr/>
          <p:nvPr/>
        </p:nvSpPr>
        <p:spPr>
          <a:xfrm>
            <a:off x="271390" y="2255077"/>
            <a:ext cx="5453425" cy="431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2"/>
          <p:cNvSpPr txBox="1">
            <a:spLocks noGrp="1"/>
          </p:cNvSpPr>
          <p:nvPr>
            <p:ph type="title" idx="9"/>
          </p:nvPr>
        </p:nvSpPr>
        <p:spPr>
          <a:xfrm>
            <a:off x="311700" y="2829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dirty="0"/>
              <a:t>Sustainability data and Data Space</a:t>
            </a:r>
            <a:endParaRPr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5A9426F-37DD-6F4E-6013-BACBB799B84F}"/>
              </a:ext>
            </a:extLst>
          </p:cNvPr>
          <p:cNvSpPr/>
          <p:nvPr/>
        </p:nvSpPr>
        <p:spPr>
          <a:xfrm>
            <a:off x="230849" y="1059080"/>
            <a:ext cx="5463311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DE6F00"/>
              </a:buClr>
              <a:defRPr/>
            </a:pPr>
            <a:r>
              <a:rPr lang="en-US" sz="1200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The convergence of Sustainable Manufacturing paradigm and Digital Transformation paradigm under the same umbrella, is pushing manufacturing companies to </a:t>
            </a:r>
            <a:r>
              <a:rPr lang="en-US" sz="1200" b="1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design Information and Communication Technology (ICT) data-driven industrial architectures for resource consumption assessment and traceability of manufacturing systems.</a:t>
            </a:r>
            <a:r>
              <a:rPr lang="it-IT" sz="1200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 </a:t>
            </a:r>
            <a:endParaRPr lang="en-US" sz="1200" dirty="0">
              <a:solidFill>
                <a:srgbClr val="003F64"/>
              </a:solidFill>
              <a:latin typeface="Trebuchet MS"/>
              <a:ea typeface="ＭＳ Ｐゴシック" pitchFamily="34" charset="-128"/>
              <a:cs typeface="Arial"/>
            </a:endParaRPr>
          </a:p>
        </p:txBody>
      </p:sp>
      <p:pic>
        <p:nvPicPr>
          <p:cNvPr id="21" name="Picture 2" descr="GreenSkills Partnership C.I.C - Home">
            <a:extLst>
              <a:ext uri="{FF2B5EF4-FFF2-40B4-BE49-F238E27FC236}">
                <a16:creationId xmlns:a16="http://schemas.microsoft.com/office/drawing/2014/main" id="{81F59B05-1249-FDD1-AC14-241E7A5D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08" y="1198468"/>
            <a:ext cx="2614067" cy="11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cona Isolata Freccia Dell'obiettivo Illustrazione Vettoriale -  Illustrazione di esattezza, arcipelago: 85507538">
            <a:extLst>
              <a:ext uri="{FF2B5EF4-FFF2-40B4-BE49-F238E27FC236}">
                <a16:creationId xmlns:a16="http://schemas.microsoft.com/office/drawing/2014/main" id="{325486DB-E934-D4B2-F4E5-701CD8C3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85" y="3068758"/>
            <a:ext cx="917944" cy="9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BE04C64E-35CF-40F3-FD1C-227E593329FB}"/>
              </a:ext>
            </a:extLst>
          </p:cNvPr>
          <p:cNvSpPr/>
          <p:nvPr/>
        </p:nvSpPr>
        <p:spPr>
          <a:xfrm>
            <a:off x="4622626" y="2976424"/>
            <a:ext cx="3546764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DE6F00"/>
              </a:buClr>
              <a:defRPr/>
            </a:pPr>
            <a:r>
              <a:rPr lang="en-US" sz="1100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The focal point is therefore the “</a:t>
            </a:r>
            <a:r>
              <a:rPr lang="en-US" sz="1100" b="1" u="sng" dirty="0">
                <a:solidFill>
                  <a:srgbClr val="FF0000"/>
                </a:solidFill>
                <a:latin typeface="Trebuchet MS"/>
                <a:ea typeface="ＭＳ Ｐゴシック" pitchFamily="34" charset="-128"/>
                <a:cs typeface="Arial"/>
              </a:rPr>
              <a:t>Environmental Sustainability Data</a:t>
            </a:r>
            <a:r>
              <a:rPr lang="en-US" sz="1100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”, intended as the source of information strictly related to sustainability, whose correct </a:t>
            </a:r>
            <a:r>
              <a:rPr lang="en-US" sz="1100" b="1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collection, analysis and tracing </a:t>
            </a:r>
            <a:r>
              <a:rPr lang="en-US" sz="1100" dirty="0">
                <a:solidFill>
                  <a:srgbClr val="003F64"/>
                </a:solidFill>
                <a:latin typeface="Trebuchet MS"/>
                <a:ea typeface="ＭＳ Ｐゴシック" pitchFamily="34" charset="-128"/>
                <a:cs typeface="Arial"/>
              </a:rPr>
              <a:t>can lead to enormous benefits for the natural resources management of manufacturing systems.</a:t>
            </a:r>
            <a:endParaRPr lang="it-IT" sz="1100" i="1" dirty="0">
              <a:solidFill>
                <a:srgbClr val="003F64"/>
              </a:solidFill>
              <a:latin typeface="Trebuchet MS"/>
              <a:ea typeface="ＭＳ Ｐゴシック" pitchFamily="34" charset="-128"/>
              <a:cs typeface="Arial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6EA8EC5-16A6-5A4F-2239-C7F8F7CF9A2C}"/>
              </a:ext>
            </a:extLst>
          </p:cNvPr>
          <p:cNvGrpSpPr/>
          <p:nvPr/>
        </p:nvGrpSpPr>
        <p:grpSpPr>
          <a:xfrm>
            <a:off x="230849" y="2571750"/>
            <a:ext cx="2040500" cy="2288814"/>
            <a:chOff x="305871" y="3690257"/>
            <a:chExt cx="2306701" cy="2536371"/>
          </a:xfrm>
        </p:grpSpPr>
        <p:pic>
          <p:nvPicPr>
            <p:cNvPr id="25" name="Picture 8" descr="Risultati immagini per green cosmetics icons">
              <a:extLst>
                <a:ext uri="{FF2B5EF4-FFF2-40B4-BE49-F238E27FC236}">
                  <a16:creationId xmlns:a16="http://schemas.microsoft.com/office/drawing/2014/main" id="{28257358-FFFD-72AD-3398-0EA5FA3EB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1" t="8786" r="9105" b="65904"/>
            <a:stretch/>
          </p:blipFill>
          <p:spPr bwMode="auto">
            <a:xfrm>
              <a:off x="973764" y="3861686"/>
              <a:ext cx="1005114" cy="117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E90D0332-E0E8-B48F-D900-751923DDBB4D}"/>
                </a:ext>
              </a:extLst>
            </p:cNvPr>
            <p:cNvSpPr txBox="1"/>
            <p:nvPr/>
          </p:nvSpPr>
          <p:spPr>
            <a:xfrm>
              <a:off x="436636" y="4951647"/>
              <a:ext cx="2079370" cy="63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rgbClr val="00B050"/>
                  </a:solidFill>
                </a:rPr>
                <a:t>Green</a:t>
              </a:r>
              <a:r>
                <a:rPr lang="it-IT" sz="1050" dirty="0"/>
                <a:t> and </a:t>
              </a:r>
              <a:r>
                <a:rPr lang="it-IT" sz="1050" b="1" dirty="0">
                  <a:solidFill>
                    <a:srgbClr val="0070C0"/>
                  </a:solidFill>
                </a:rPr>
                <a:t>Digital</a:t>
              </a:r>
              <a:r>
                <a:rPr lang="it-IT" sz="1050" dirty="0"/>
                <a:t> Transition of Manufacturing Industry</a:t>
              </a:r>
            </a:p>
          </p:txBody>
        </p: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1AB72E56-B431-2BC8-8503-5668FAFC53A7}"/>
                </a:ext>
              </a:extLst>
            </p:cNvPr>
            <p:cNvSpPr/>
            <p:nvPr/>
          </p:nvSpPr>
          <p:spPr>
            <a:xfrm>
              <a:off x="305871" y="3690257"/>
              <a:ext cx="2306701" cy="253637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DAB8E65-42AB-C139-5866-34C61510740A}"/>
              </a:ext>
            </a:extLst>
          </p:cNvPr>
          <p:cNvCxnSpPr>
            <a:cxnSpLocks/>
            <a:stCxn id="20" idx="2"/>
            <a:endCxn id="27" idx="3"/>
          </p:cNvCxnSpPr>
          <p:nvPr/>
        </p:nvCxnSpPr>
        <p:spPr>
          <a:xfrm flipH="1">
            <a:off x="2271349" y="2074743"/>
            <a:ext cx="691156" cy="164141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293870" y="912198"/>
            <a:ext cx="3965998" cy="11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Context of CLARUS project </a:t>
            </a:r>
            <a:endParaRPr sz="2400"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title" idx="2"/>
          </p:nvPr>
        </p:nvSpPr>
        <p:spPr>
          <a:xfrm>
            <a:off x="293861" y="2143950"/>
            <a:ext cx="4140178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The Food Sector</a:t>
            </a:r>
            <a:endParaRPr sz="3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FFE309-4038-0B4C-BABA-12ABF4624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9"/>
          <a:stretch/>
        </p:blipFill>
        <p:spPr>
          <a:xfrm>
            <a:off x="4434039" y="651273"/>
            <a:ext cx="4066493" cy="4001413"/>
          </a:xfrm>
          <a:prstGeom prst="ellipse">
            <a:avLst/>
          </a:prstGeom>
          <a:ln w="857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67"/>
          <p:cNvSpPr/>
          <p:nvPr/>
        </p:nvSpPr>
        <p:spPr>
          <a:xfrm>
            <a:off x="-1278800" y="4383300"/>
            <a:ext cx="2696700" cy="269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67"/>
          <p:cNvSpPr/>
          <p:nvPr/>
        </p:nvSpPr>
        <p:spPr>
          <a:xfrm>
            <a:off x="7792825" y="-1609150"/>
            <a:ext cx="2696700" cy="269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>
          <a:extLst>
            <a:ext uri="{FF2B5EF4-FFF2-40B4-BE49-F238E27FC236}">
              <a16:creationId xmlns:a16="http://schemas.microsoft.com/office/drawing/2014/main" id="{E055BEF1-2841-9E52-3B90-B19DC6E8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2">
            <a:extLst>
              <a:ext uri="{FF2B5EF4-FFF2-40B4-BE49-F238E27FC236}">
                <a16:creationId xmlns:a16="http://schemas.microsoft.com/office/drawing/2014/main" id="{D316B63C-0F1C-B9C9-7A0E-C5E9D60DFBD0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dirty="0"/>
              <a:t>Clarus project</a:t>
            </a:r>
            <a:endParaRPr dirty="0"/>
          </a:p>
        </p:txBody>
      </p:sp>
      <p:sp>
        <p:nvSpPr>
          <p:cNvPr id="3" name="Google Shape;1572;p62">
            <a:extLst>
              <a:ext uri="{FF2B5EF4-FFF2-40B4-BE49-F238E27FC236}">
                <a16:creationId xmlns:a16="http://schemas.microsoft.com/office/drawing/2014/main" id="{E50B9570-90D9-159D-695C-4FB1565AEA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73966" y="1712952"/>
            <a:ext cx="5034993" cy="199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GB" sz="2000" b="1" dirty="0"/>
              <a:t>“Optimizing Production and Logistic Resources </a:t>
            </a:r>
          </a:p>
          <a:p>
            <a:pPr marL="0" indent="0"/>
            <a:r>
              <a:rPr lang="en-GB" sz="2000" b="1" dirty="0"/>
              <a:t>in the Time-critical </a:t>
            </a:r>
          </a:p>
          <a:p>
            <a:pPr marL="0" indent="0"/>
            <a:r>
              <a:rPr lang="en-GB" sz="2000" b="1" dirty="0"/>
              <a:t>Bio Production Industries</a:t>
            </a:r>
          </a:p>
          <a:p>
            <a:pPr marL="0" indent="0"/>
            <a:r>
              <a:rPr lang="en-GB" sz="2000" b="1" dirty="0"/>
              <a:t> in Europe”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D1708-BC8E-837E-9113-3D4DE89752CA}"/>
              </a:ext>
            </a:extLst>
          </p:cNvPr>
          <p:cNvSpPr/>
          <p:nvPr/>
        </p:nvSpPr>
        <p:spPr>
          <a:xfrm>
            <a:off x="311700" y="1585168"/>
            <a:ext cx="38739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b="1" dirty="0">
                <a:solidFill>
                  <a:srgbClr val="396336"/>
                </a:solidFill>
                <a:latin typeface="inherit"/>
              </a:rPr>
              <a:t>Grant agreement ID</a:t>
            </a:r>
            <a:r>
              <a:rPr lang="en-GB" sz="2000" dirty="0">
                <a:solidFill>
                  <a:srgbClr val="396336"/>
                </a:solidFill>
                <a:latin typeface="inherit"/>
              </a:rPr>
              <a:t>: 101070076 </a:t>
            </a:r>
          </a:p>
          <a:p>
            <a:pPr fontAlgn="base"/>
            <a:br>
              <a:rPr lang="en-GB" sz="2000" dirty="0">
                <a:solidFill>
                  <a:srgbClr val="396336"/>
                </a:solidFill>
                <a:latin typeface="inherit"/>
              </a:rPr>
            </a:br>
            <a:r>
              <a:rPr lang="en-GB" sz="2000" b="1" dirty="0">
                <a:solidFill>
                  <a:srgbClr val="396336"/>
                </a:solidFill>
                <a:latin typeface="inherit"/>
              </a:rPr>
              <a:t>Start date: </a:t>
            </a:r>
            <a:r>
              <a:rPr lang="en-GB" sz="2000" dirty="0">
                <a:solidFill>
                  <a:srgbClr val="396336"/>
                </a:solidFill>
                <a:latin typeface="inherit"/>
              </a:rPr>
              <a:t>1 September 2022</a:t>
            </a:r>
          </a:p>
          <a:p>
            <a:pPr fontAlgn="base"/>
            <a:r>
              <a:rPr lang="en-GB" sz="2000" b="1" dirty="0">
                <a:solidFill>
                  <a:srgbClr val="396336"/>
                </a:solidFill>
                <a:latin typeface="inherit"/>
              </a:rPr>
              <a:t>End date:   </a:t>
            </a:r>
            <a:r>
              <a:rPr lang="en-GB" sz="2000" dirty="0">
                <a:solidFill>
                  <a:srgbClr val="396336"/>
                </a:solidFill>
                <a:latin typeface="inherit"/>
              </a:rPr>
              <a:t>31 August 2025</a:t>
            </a:r>
          </a:p>
          <a:p>
            <a:pPr fontAlgn="base"/>
            <a:endParaRPr lang="en-GB" sz="2000" b="1" dirty="0">
              <a:solidFill>
                <a:srgbClr val="396336"/>
              </a:solidFill>
              <a:latin typeface="inherit"/>
            </a:endParaRPr>
          </a:p>
          <a:p>
            <a:pPr fontAlgn="base"/>
            <a:r>
              <a:rPr lang="en-GB" sz="2000" b="1" dirty="0">
                <a:solidFill>
                  <a:srgbClr val="396336"/>
                </a:solidFill>
                <a:latin typeface="inherit"/>
              </a:rPr>
              <a:t>Total cost:  </a:t>
            </a:r>
            <a:r>
              <a:rPr lang="en-GB" sz="2000" dirty="0">
                <a:solidFill>
                  <a:srgbClr val="396336"/>
                </a:solidFill>
                <a:latin typeface="inherit"/>
              </a:rPr>
              <a:t>€ 3 423 248,75</a:t>
            </a:r>
          </a:p>
          <a:p>
            <a:pPr fontAlgn="base"/>
            <a:r>
              <a:rPr lang="en-GB" sz="2000" b="1" dirty="0">
                <a:solidFill>
                  <a:srgbClr val="396336"/>
                </a:solidFill>
                <a:latin typeface="inherit"/>
              </a:rPr>
              <a:t>EU contribution: </a:t>
            </a:r>
            <a:r>
              <a:rPr lang="en-GB" sz="2000" dirty="0">
                <a:solidFill>
                  <a:srgbClr val="396336"/>
                </a:solidFill>
                <a:latin typeface="inherit"/>
              </a:rPr>
              <a:t>€ 2 999 105,75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EBD4BA-1228-0381-01DF-0149B7BBD8B0}"/>
              </a:ext>
            </a:extLst>
          </p:cNvPr>
          <p:cNvSpPr txBox="1">
            <a:spLocks/>
          </p:cNvSpPr>
          <p:nvPr/>
        </p:nvSpPr>
        <p:spPr>
          <a:xfrm>
            <a:off x="-12585" y="4216838"/>
            <a:ext cx="8120115" cy="4795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1" i="0" u="none" strike="noStrike" cap="none">
                <a:solidFill>
                  <a:schemeClr val="bg2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697"/>
            <a:r>
              <a:rPr lang="en-GB" sz="1600" dirty="0"/>
              <a:t>The project was submitted under the call </a:t>
            </a:r>
            <a:r>
              <a:rPr lang="en-GB" sz="1600" dirty="0">
                <a:solidFill>
                  <a:srgbClr val="91BA4E"/>
                </a:solidFill>
              </a:rPr>
              <a:t>HE-CL4-DIGITAL-EMERGING-01-09: AI, Data and Robotics for the Green Deal </a:t>
            </a:r>
            <a:r>
              <a:rPr lang="en-GB" sz="1600" dirty="0"/>
              <a:t>and targets the </a:t>
            </a:r>
            <a:r>
              <a:rPr lang="en-GB" sz="1600" dirty="0">
                <a:solidFill>
                  <a:srgbClr val="91BA4E"/>
                </a:solidFill>
              </a:rPr>
              <a:t>non-robotic</a:t>
            </a:r>
            <a:r>
              <a:rPr lang="en-GB" sz="1600" dirty="0"/>
              <a:t> outcome. </a:t>
            </a:r>
          </a:p>
        </p:txBody>
      </p:sp>
    </p:spTree>
    <p:extLst>
      <p:ext uri="{BB962C8B-B14F-4D97-AF65-F5344CB8AC3E}">
        <p14:creationId xmlns:p14="http://schemas.microsoft.com/office/powerpoint/2010/main" val="106821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A689E-C6BE-2A46-8A75-14A81992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Consortium</a:t>
            </a:r>
          </a:p>
        </p:txBody>
      </p:sp>
    </p:spTree>
    <p:extLst>
      <p:ext uri="{BB962C8B-B14F-4D97-AF65-F5344CB8AC3E}">
        <p14:creationId xmlns:p14="http://schemas.microsoft.com/office/powerpoint/2010/main" val="113209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D62FC-DCF6-184C-ADCC-507CE47D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42" y="860002"/>
            <a:ext cx="8120115" cy="10617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The CLARUS project aims to connect the </a:t>
            </a:r>
            <a:r>
              <a:rPr lang="en-GB" b="1" dirty="0"/>
              <a:t>Sustainable Paradigm in the food industry</a:t>
            </a:r>
            <a:r>
              <a:rPr lang="en-GB" dirty="0"/>
              <a:t> and </a:t>
            </a:r>
            <a:r>
              <a:rPr lang="en-GB" b="1" dirty="0"/>
              <a:t>AI-based applications</a:t>
            </a:r>
            <a:r>
              <a:rPr lang="en-GB" dirty="0"/>
              <a:t>, with the goal of developing a </a:t>
            </a:r>
            <a:r>
              <a:rPr lang="en-GB" b="1" dirty="0"/>
              <a:t>platform with high communications and processing capabilities</a:t>
            </a:r>
            <a:r>
              <a:rPr lang="en-GB" dirty="0"/>
              <a:t>, as well as the use of standardized open protocols and data models that will allow resource consumption assessment and traceability for food industry processes.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912D6-48A7-F941-9E37-0936686F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6877"/>
            <a:ext cx="8520600" cy="572700"/>
          </a:xfrm>
        </p:spPr>
        <p:txBody>
          <a:bodyPr/>
          <a:lstStyle/>
          <a:p>
            <a:r>
              <a:rPr lang="en-GB" sz="3000" dirty="0"/>
              <a:t>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A4653F-1505-74FD-6D29-7B34701EE62E}"/>
              </a:ext>
            </a:extLst>
          </p:cNvPr>
          <p:cNvSpPr txBox="1">
            <a:spLocks/>
          </p:cNvSpPr>
          <p:nvPr/>
        </p:nvSpPr>
        <p:spPr>
          <a:xfrm>
            <a:off x="1176079" y="1934597"/>
            <a:ext cx="6048910" cy="19887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96336"/>
              </a:buClr>
            </a:pPr>
            <a:r>
              <a:rPr lang="en-GB" sz="1500" b="1" dirty="0">
                <a:solidFill>
                  <a:srgbClr val="396336"/>
                </a:solidFill>
              </a:rPr>
              <a:t>Correct collection, analysis and tracing of “Sustainability Data”</a:t>
            </a:r>
            <a:r>
              <a:rPr lang="en-GB" sz="1500" dirty="0"/>
              <a:t> of food production and consumption, can lead to enormous benefits for the </a:t>
            </a:r>
            <a:r>
              <a:rPr lang="en-GB" sz="1500" b="1" dirty="0">
                <a:solidFill>
                  <a:srgbClr val="91BA4E"/>
                </a:solidFill>
              </a:rPr>
              <a:t>natural resources management </a:t>
            </a:r>
            <a:r>
              <a:rPr lang="en-GB" sz="1500" dirty="0"/>
              <a:t>within food manufacturing systems and food supply chains. </a:t>
            </a:r>
          </a:p>
          <a:p>
            <a:pPr>
              <a:buClr>
                <a:srgbClr val="396336"/>
              </a:buClr>
            </a:pPr>
            <a:endParaRPr lang="en-GB" sz="1500" dirty="0"/>
          </a:p>
          <a:p>
            <a:pPr>
              <a:buClr>
                <a:srgbClr val="396336"/>
              </a:buClr>
            </a:pPr>
            <a:r>
              <a:rPr lang="en-GB" sz="1500" b="1" dirty="0">
                <a:solidFill>
                  <a:srgbClr val="396336"/>
                </a:solidFill>
              </a:rPr>
              <a:t>Digital Transformation </a:t>
            </a:r>
            <a:r>
              <a:rPr lang="en-GB" sz="1500" dirty="0"/>
              <a:t>of food companies represents an enabler of Sustainability Transformation thanks to the benefits smart technologies can offer in terms of </a:t>
            </a:r>
            <a:r>
              <a:rPr lang="en-GB" sz="1500" b="1" dirty="0">
                <a:solidFill>
                  <a:srgbClr val="91BA4E"/>
                </a:solidFill>
              </a:rPr>
              <a:t>data management and elaboration</a:t>
            </a:r>
            <a:r>
              <a:rPr lang="en-GB" sz="1500" dirty="0"/>
              <a:t>. </a:t>
            </a:r>
          </a:p>
          <a:p>
            <a:endParaRPr lang="en-GB" sz="1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3421AD-C0E6-6FA4-5F83-C3B6F0FE1852}"/>
              </a:ext>
            </a:extLst>
          </p:cNvPr>
          <p:cNvSpPr txBox="1"/>
          <p:nvPr/>
        </p:nvSpPr>
        <p:spPr>
          <a:xfrm>
            <a:off x="7245772" y="2717117"/>
            <a:ext cx="1155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rgbClr val="FF0000"/>
                </a:solidFill>
              </a:rPr>
              <a:t>Benefits</a:t>
            </a:r>
          </a:p>
        </p:txBody>
      </p:sp>
      <p:pic>
        <p:nvPicPr>
          <p:cNvPr id="6" name="Picture 8" descr="Icona Isolata Freccia Dell'obiettivo Illustrazione Vettoriale -  Illustrazione di esattezza, arcipelago: 85507538">
            <a:extLst>
              <a:ext uri="{FF2B5EF4-FFF2-40B4-BE49-F238E27FC236}">
                <a16:creationId xmlns:a16="http://schemas.microsoft.com/office/drawing/2014/main" id="{9C4E0044-BE1E-EBF8-228F-61F973B0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81" y="2102150"/>
            <a:ext cx="688458" cy="6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0AC12EA-07FA-121B-9C4D-ECCF4CA208AC}"/>
              </a:ext>
            </a:extLst>
          </p:cNvPr>
          <p:cNvSpPr txBox="1">
            <a:spLocks/>
          </p:cNvSpPr>
          <p:nvPr/>
        </p:nvSpPr>
        <p:spPr>
          <a:xfrm>
            <a:off x="1473513" y="4249857"/>
            <a:ext cx="232263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697" indent="0">
              <a:buFont typeface="Arial"/>
              <a:buNone/>
            </a:pPr>
            <a:r>
              <a:rPr lang="en-GB" b="1" dirty="0">
                <a:solidFill>
                  <a:srgbClr val="396336"/>
                </a:solidFill>
              </a:rPr>
              <a:t>Two pilots </a:t>
            </a:r>
            <a:r>
              <a:rPr lang="en-GB" dirty="0"/>
              <a:t>for validating the CLARUS solution:</a:t>
            </a:r>
          </a:p>
          <a:p>
            <a:pPr marL="139697" indent="0">
              <a:buFont typeface="Arial"/>
              <a:buNone/>
            </a:pPr>
            <a:endParaRPr lang="en-GB" dirty="0"/>
          </a:p>
          <a:p>
            <a:pPr marL="596885" lvl="1" indent="0">
              <a:buFont typeface="Arial"/>
              <a:buNone/>
            </a:pP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610EC59-EA03-9B7B-AA6D-07B54618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146" y="4142394"/>
            <a:ext cx="3367232" cy="7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7933"/>
      </p:ext>
    </p:extLst>
  </p:cSld>
  <p:clrMapOvr>
    <a:masterClrMapping/>
  </p:clrMapOvr>
</p:sld>
</file>

<file path=ppt/theme/theme1.xml><?xml version="1.0" encoding="utf-8"?>
<a:theme xmlns:a="http://schemas.openxmlformats.org/drawingml/2006/main" name="CLARUS">
  <a:themeElements>
    <a:clrScheme name="CLARUS">
      <a:dk1>
        <a:srgbClr val="91BA4F"/>
      </a:dk1>
      <a:lt1>
        <a:srgbClr val="F0F0F0"/>
      </a:lt1>
      <a:dk2>
        <a:srgbClr val="396336"/>
      </a:dk2>
      <a:lt2>
        <a:srgbClr val="6A8F2E"/>
      </a:lt2>
      <a:accent1>
        <a:srgbClr val="283730"/>
      </a:accent1>
      <a:accent2>
        <a:srgbClr val="FFFFFF"/>
      </a:accent2>
      <a:accent3>
        <a:srgbClr val="F4F8EE"/>
      </a:accent3>
      <a:accent4>
        <a:srgbClr val="D9EAD3"/>
      </a:accent4>
      <a:accent5>
        <a:srgbClr val="93C47D"/>
      </a:accent5>
      <a:accent6>
        <a:srgbClr val="74953F"/>
      </a:accent6>
      <a:hlink>
        <a:srgbClr val="283237"/>
      </a:hlink>
      <a:folHlink>
        <a:srgbClr val="0097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1760BE4E7CE948ACFABB826D050C1D" ma:contentTypeVersion="17" ma:contentTypeDescription="Creare un nuovo documento." ma:contentTypeScope="" ma:versionID="b940e1068b2e15f7264d2719fbc419c2">
  <xsd:schema xmlns:xsd="http://www.w3.org/2001/XMLSchema" xmlns:xs="http://www.w3.org/2001/XMLSchema" xmlns:p="http://schemas.microsoft.com/office/2006/metadata/properties" xmlns:ns2="bba93e0b-5aae-4b0b-b8da-f24c085101c0" xmlns:ns3="d054a656-f97e-432f-9920-f8ef3f7c2e67" targetNamespace="http://schemas.microsoft.com/office/2006/metadata/properties" ma:root="true" ma:fieldsID="9930a91ca8ea5bec1b10e1a82e632550" ns2:_="" ns3:_="">
    <xsd:import namespace="bba93e0b-5aae-4b0b-b8da-f24c085101c0"/>
    <xsd:import namespace="d054a656-f97e-432f-9920-f8ef3f7c2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93e0b-5aae-4b0b-b8da-f24c08510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4a656-f97e-432f-9920-f8ef3f7c2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af3d8b8-61f8-47eb-ab7e-135df7465954}" ma:internalName="TaxCatchAll" ma:showField="CatchAllData" ma:web="d054a656-f97e-432f-9920-f8ef3f7c2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a93e0b-5aae-4b0b-b8da-f24c085101c0">
      <Terms xmlns="http://schemas.microsoft.com/office/infopath/2007/PartnerControls"/>
    </lcf76f155ced4ddcb4097134ff3c332f>
    <_Flow_SignoffStatus xmlns="bba93e0b-5aae-4b0b-b8da-f24c085101c0" xsi:nil="true"/>
    <TaxCatchAll xmlns="d054a656-f97e-432f-9920-f8ef3f7c2e67" xsi:nil="true"/>
  </documentManagement>
</p:properties>
</file>

<file path=customXml/itemProps1.xml><?xml version="1.0" encoding="utf-8"?>
<ds:datastoreItem xmlns:ds="http://schemas.openxmlformats.org/officeDocument/2006/customXml" ds:itemID="{366AE89A-9A9B-471A-9074-141D6E3AA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EC6F6-29AC-402A-829A-48F91E9DF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93e0b-5aae-4b0b-b8da-f24c085101c0"/>
    <ds:schemaRef ds:uri="d054a656-f97e-432f-9920-f8ef3f7c2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E2A1F-226A-4148-A490-33522A709D0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a2034bab-6ca9-4af7-b727-8b6e3018f969"/>
    <ds:schemaRef ds:uri="http://www.w3.org/XML/1998/namespace"/>
    <ds:schemaRef ds:uri="http://schemas.microsoft.com/office/infopath/2007/PartnerControls"/>
    <ds:schemaRef ds:uri="bba93e0b-5aae-4b0b-b8da-f24c085101c0"/>
    <ds:schemaRef ds:uri="d054a656-f97e-432f-9920-f8ef3f7c2e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1845</Words>
  <Application>Microsoft Office PowerPoint</Application>
  <PresentationFormat>Presentazione su schermo (16:9)</PresentationFormat>
  <Paragraphs>255</Paragraphs>
  <Slides>24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CLARUS</vt:lpstr>
      <vt:lpstr>Presentazione standard di PowerPoint</vt:lpstr>
      <vt:lpstr>01</vt:lpstr>
      <vt:lpstr>Manufacturing decarbonization</vt:lpstr>
      <vt:lpstr>Sustainability data and Data Space</vt:lpstr>
      <vt:lpstr>Context of CLARUS project </vt:lpstr>
      <vt:lpstr>Presentazione standard di PowerPoint</vt:lpstr>
      <vt:lpstr>Clarus project</vt:lpstr>
      <vt:lpstr>Consortium</vt:lpstr>
      <vt:lpstr>Objectives</vt:lpstr>
      <vt:lpstr>Approach</vt:lpstr>
      <vt:lpstr>Presentazione standard di PowerPoint</vt:lpstr>
      <vt:lpstr>Green Deal Index (GDI)</vt:lpstr>
      <vt:lpstr>Presentazione standard di PowerPoint</vt:lpstr>
      <vt:lpstr>Green Deal Performance Assessment methodology</vt:lpstr>
      <vt:lpstr>Green Deal Ontology concept</vt:lpstr>
      <vt:lpstr>Green Deal Ontology concept</vt:lpstr>
      <vt:lpstr>The Applied Scenario</vt:lpstr>
      <vt:lpstr>Ardo Scenario 1 KPIs</vt:lpstr>
      <vt:lpstr>Ardo: schema of the green deal ontology</vt:lpstr>
      <vt:lpstr>KPI example: Ardo energy efficiency</vt:lpstr>
      <vt:lpstr>Example of GDI calculation</vt:lpstr>
      <vt:lpstr>Results interpretation</vt:lpstr>
      <vt:lpstr>Conclusions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CLARUS_Template</dc:title>
  <dc:subject/>
  <dc:creator>Ludovica Miele</dc:creator>
  <cp:keywords/>
  <dc:description/>
  <cp:lastModifiedBy>Roberto Rocca</cp:lastModifiedBy>
  <cp:revision>83</cp:revision>
  <dcterms:modified xsi:type="dcterms:W3CDTF">2025-04-28T13:10:49Z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0x010100841760BE4E7CE948ACFABB826D050C1D</vt:lpwstr>
  </property>
  <property fmtid="{D5CDD505-2E9C-101B-9397-08002B2CF9AE}" pid="3" name="MediaServiceImageTags">
    <vt:lpwstr/>
  </property>
</Properties>
</file>